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Lst>
  <p:sldSz cy="5143500" cx="9144000"/>
  <p:notesSz cx="6858000" cy="9144000"/>
  <p:embeddedFontLst>
    <p:embeddedFont>
      <p:font typeface="Raleway SemiBold"/>
      <p:regular r:id="rId117"/>
      <p:bold r:id="rId118"/>
      <p:italic r:id="rId119"/>
      <p:boldItalic r:id="rId120"/>
    </p:embeddedFont>
    <p:embeddedFont>
      <p:font typeface="Raleway"/>
      <p:regular r:id="rId121"/>
      <p:bold r:id="rId122"/>
      <p:italic r:id="rId123"/>
      <p:boldItalic r:id="rId124"/>
    </p:embeddedFont>
    <p:embeddedFont>
      <p:font typeface="Caveat"/>
      <p:regular r:id="rId125"/>
      <p:bold r:id="rId126"/>
    </p:embeddedFont>
    <p:embeddedFont>
      <p:font typeface="Proxima Nova Semibold"/>
      <p:regular r:id="rId127"/>
      <p:bold r:id="rId128"/>
      <p:boldItalic r:id="rId129"/>
    </p:embeddedFont>
    <p:embeddedFont>
      <p:font typeface="Raleway Medium"/>
      <p:regular r:id="rId130"/>
      <p:bold r:id="rId131"/>
      <p:italic r:id="rId132"/>
      <p:boldItalic r:id="rId133"/>
    </p:embeddedFont>
    <p:embeddedFont>
      <p:font typeface="Barlow Light"/>
      <p:regular r:id="rId134"/>
      <p:bold r:id="rId135"/>
      <p:italic r:id="rId136"/>
      <p:boldItalic r:id="rId137"/>
    </p:embeddedFont>
    <p:embeddedFont>
      <p:font typeface="Barlow"/>
      <p:regular r:id="rId138"/>
      <p:bold r:id="rId139"/>
      <p:italic r:id="rId140"/>
      <p:boldItalic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ProximaNovaSemibold-boldItalic.fntdata"/><Relationship Id="rId128" Type="http://schemas.openxmlformats.org/officeDocument/2006/relationships/font" Target="fonts/ProximaNovaSemibold-bold.fntdata"/><Relationship Id="rId127" Type="http://schemas.openxmlformats.org/officeDocument/2006/relationships/font" Target="fonts/ProximaNovaSemibold-regular.fntdata"/><Relationship Id="rId126" Type="http://schemas.openxmlformats.org/officeDocument/2006/relationships/font" Target="fonts/Caveat-bold.fntdata"/><Relationship Id="rId26" Type="http://schemas.openxmlformats.org/officeDocument/2006/relationships/slide" Target="slides/slide21.xml"/><Relationship Id="rId121" Type="http://schemas.openxmlformats.org/officeDocument/2006/relationships/font" Target="fonts/Raleway-regular.fntdata"/><Relationship Id="rId25" Type="http://schemas.openxmlformats.org/officeDocument/2006/relationships/slide" Target="slides/slide20.xml"/><Relationship Id="rId120" Type="http://schemas.openxmlformats.org/officeDocument/2006/relationships/font" Target="fonts/RalewaySemiBold-bold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Caveat-regular.fntdata"/><Relationship Id="rId29" Type="http://schemas.openxmlformats.org/officeDocument/2006/relationships/slide" Target="slides/slide24.xml"/><Relationship Id="rId124" Type="http://schemas.openxmlformats.org/officeDocument/2006/relationships/font" Target="fonts/Raleway-boldItalic.fntdata"/><Relationship Id="rId123" Type="http://schemas.openxmlformats.org/officeDocument/2006/relationships/font" Target="fonts/Raleway-italic.fntdata"/><Relationship Id="rId122" Type="http://schemas.openxmlformats.org/officeDocument/2006/relationships/font" Target="fonts/Raleway-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alewaySemiBold-bold.fntdata"/><Relationship Id="rId117" Type="http://schemas.openxmlformats.org/officeDocument/2006/relationships/font" Target="fonts/RalewaySemiBold-regular.fntdata"/><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font" Target="fonts/RalewaySemi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1" Type="http://schemas.openxmlformats.org/officeDocument/2006/relationships/font" Target="fonts/Barlow-boldItalic.fntdata"/><Relationship Id="rId140" Type="http://schemas.openxmlformats.org/officeDocument/2006/relationships/font" Target="fonts/Barlow-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Barlow-bold.fntdata"/><Relationship Id="rId138" Type="http://schemas.openxmlformats.org/officeDocument/2006/relationships/font" Target="fonts/Barlow-regular.fntdata"/><Relationship Id="rId137" Type="http://schemas.openxmlformats.org/officeDocument/2006/relationships/font" Target="fonts/BarlowLight-boldItalic.fntdata"/><Relationship Id="rId132" Type="http://schemas.openxmlformats.org/officeDocument/2006/relationships/font" Target="fonts/RalewayMedium-italic.fntdata"/><Relationship Id="rId131" Type="http://schemas.openxmlformats.org/officeDocument/2006/relationships/font" Target="fonts/RalewayMedium-bold.fntdata"/><Relationship Id="rId130" Type="http://schemas.openxmlformats.org/officeDocument/2006/relationships/font" Target="fonts/RalewayMedium-regular.fntdata"/><Relationship Id="rId136" Type="http://schemas.openxmlformats.org/officeDocument/2006/relationships/font" Target="fonts/BarlowLight-italic.fntdata"/><Relationship Id="rId135" Type="http://schemas.openxmlformats.org/officeDocument/2006/relationships/font" Target="fonts/BarlowLight-bold.fntdata"/><Relationship Id="rId134" Type="http://schemas.openxmlformats.org/officeDocument/2006/relationships/font" Target="fonts/BarlowLight-regular.fntdata"/><Relationship Id="rId133" Type="http://schemas.openxmlformats.org/officeDocument/2006/relationships/font" Target="fonts/RalewayMedium-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it"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init" TargetMode="External"/><Relationship Id="rId3"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status" TargetMode="External"/><Relationship Id="rId4"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add" TargetMode="External"/><Relationship Id="rId11"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merge" TargetMode="External"/><Relationship Id="rId10"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checkout" TargetMode="External"/><Relationship Id="rId9"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branch" TargetMode="External"/><Relationship Id="rId5"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commit" TargetMode="External"/><Relationship Id="rId6"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pushpull" TargetMode="External"/><Relationship Id="rId7"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stash" TargetMode="External"/><Relationship Id="rId8"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log"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init" TargetMode="External"/><Relationship Id="rId3"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status" TargetMode="External"/><Relationship Id="rId4"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add" TargetMode="External"/><Relationship Id="rId11"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merge" TargetMode="External"/><Relationship Id="rId10"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checkout" TargetMode="External"/><Relationship Id="rId9"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branch" TargetMode="External"/><Relationship Id="rId5"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commit" TargetMode="External"/><Relationship Id="rId6"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pushpull" TargetMode="External"/><Relationship Id="rId7"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stash" TargetMode="External"/><Relationship Id="rId8"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log"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init" TargetMode="External"/><Relationship Id="rId3"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init" TargetMode="External"/><Relationship Id="rId4"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status" TargetMode="External"/><Relationship Id="rId11"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checkout" TargetMode="External"/><Relationship Id="rId10"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branch" TargetMode="External"/><Relationship Id="rId12"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merge" TargetMode="External"/><Relationship Id="rId9"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log" TargetMode="External"/><Relationship Id="rId5"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add" TargetMode="External"/><Relationship Id="rId6"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commit" TargetMode="External"/><Relationship Id="rId7"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pushpull" TargetMode="External"/><Relationship Id="rId8" Type="http://schemas.openxmlformats.org/officeDocument/2006/relationships/hyperlink" Target="https://lokalise.com/blog/10-git-commands-for-day-to-day-work/?utm_source=google&amp;utm_medium=cpc&amp;utm_campaign=&amp;utm_content=-&amp;utm_term=&amp;gclid=CjwKCAiAg6yRBhBNEiwAeVyL0MELO9R7fIOqlDk1LguppLbmy5vJXahvH95gAK3gXk_594JNL5LQDBoC83UQAvD_BwE#git_stash"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it-school.github.io/visualizing-git/#upstream-changes"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it-school.github.io/visualizing-git/#upstream-changes"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localhost/Bonobo.Git.Server"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72278e5d43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2278e5d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2400"/>
              <a:t>The source code of git itself can be found on the link : </a:t>
            </a:r>
            <a:endParaRPr sz="2400"/>
          </a:p>
          <a:p>
            <a:pPr indent="0" lvl="0" marL="0" rtl="0" algn="l">
              <a:spcBef>
                <a:spcPts val="0"/>
              </a:spcBef>
              <a:spcAft>
                <a:spcPts val="0"/>
              </a:spcAft>
              <a:buNone/>
            </a:pPr>
            <a:r>
              <a:rPr lang="tr-TR" sz="2400" u="sng">
                <a:solidFill>
                  <a:schemeClr val="hlink"/>
                </a:solidFill>
                <a:hlinkClick r:id="rId2"/>
              </a:rPr>
              <a:t>https://github.com/git</a:t>
            </a:r>
            <a:endParaRPr sz="2400"/>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11e5b0fe19d_0_14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11e5b0fe19d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11e5b0fe19d_0_15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11e5b0fe19d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11e5b0fe19d_0_15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11e5b0fe19d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11e5b0fe19d_0_15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11e5b0fe19d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11e5b0fe19d_0_2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11e5b0fe19d_0_2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500">
                <a:solidFill>
                  <a:srgbClr val="24292E"/>
                </a:solidFill>
                <a:highlight>
                  <a:srgbClr val="FFFFFF"/>
                </a:highlight>
              </a:rPr>
              <a:t>A fork is a copy of a repository. Forking a repository allows you to freely experiment with changes without affecting the original project.</a:t>
            </a:r>
            <a:endParaRPr sz="1500">
              <a:solidFill>
                <a:srgbClr val="24292E"/>
              </a:solidFill>
              <a:highlight>
                <a:srgbClr val="FFFFFF"/>
              </a:highlight>
            </a:endParaRPr>
          </a:p>
          <a:p>
            <a:pPr indent="0" lvl="0" marL="0" rtl="0" algn="l">
              <a:spcBef>
                <a:spcPts val="0"/>
              </a:spcBef>
              <a:spcAft>
                <a:spcPts val="0"/>
              </a:spcAft>
              <a:buNone/>
            </a:pPr>
            <a:r>
              <a:t/>
            </a:r>
            <a:endParaRPr sz="1500">
              <a:solidFill>
                <a:srgbClr val="24292E"/>
              </a:solidFill>
              <a:highlight>
                <a:srgbClr val="FFFFFF"/>
              </a:highlight>
            </a:endParaRPr>
          </a:p>
          <a:p>
            <a:pPr indent="0" lvl="0" marL="0" rtl="0" algn="l">
              <a:spcBef>
                <a:spcPts val="0"/>
              </a:spcBef>
              <a:spcAft>
                <a:spcPts val="0"/>
              </a:spcAft>
              <a:buNone/>
            </a:pPr>
            <a:r>
              <a:rPr lang="tr-TR" sz="1200">
                <a:solidFill>
                  <a:srgbClr val="24292E"/>
                </a:solidFill>
                <a:highlight>
                  <a:srgbClr val="FFFFFF"/>
                </a:highlight>
              </a:rPr>
              <a:t>Most commonly, forks are used to either propose changes to someone else's project or to use someone else's project as a starting point for your own idea.</a:t>
            </a:r>
            <a:endParaRPr sz="15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11db362ff1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6" name="Google Shape;2346;g11db362ff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600"/>
              <a:t>Branches </a:t>
            </a:r>
            <a:endParaRPr b="1" sz="1600"/>
          </a:p>
          <a:p>
            <a:pPr indent="0" lvl="0" marL="0" rtl="0" algn="l">
              <a:spcBef>
                <a:spcPts val="0"/>
              </a:spcBef>
              <a:spcAft>
                <a:spcPts val="0"/>
              </a:spcAft>
              <a:buNone/>
            </a:pPr>
            <a:r>
              <a:rPr b="1" lang="tr-TR" sz="1600"/>
              <a:t>Switching between branches</a:t>
            </a:r>
            <a:endParaRPr b="1" sz="1600"/>
          </a:p>
          <a:p>
            <a:pPr indent="0" lvl="0" marL="0" rtl="0" algn="l">
              <a:spcBef>
                <a:spcPts val="0"/>
              </a:spcBef>
              <a:spcAft>
                <a:spcPts val="0"/>
              </a:spcAft>
              <a:buNone/>
            </a:pPr>
            <a:r>
              <a:rPr b="1" lang="tr-TR" sz="1600"/>
              <a:t>Deleting branches</a:t>
            </a:r>
            <a:endParaRPr b="1" sz="1600"/>
          </a:p>
          <a:p>
            <a:pPr indent="0" lvl="0" marL="0" rtl="0" algn="l">
              <a:spcBef>
                <a:spcPts val="0"/>
              </a:spcBef>
              <a:spcAft>
                <a:spcPts val="0"/>
              </a:spcAft>
              <a:buNone/>
            </a:pPr>
            <a:r>
              <a:rPr b="1" lang="tr-TR" sz="1600"/>
              <a:t>Comparing Commits</a:t>
            </a:r>
            <a:endParaRPr b="1" sz="1600"/>
          </a:p>
          <a:p>
            <a:pPr indent="0" lvl="0" marL="0" rtl="0" algn="l">
              <a:spcBef>
                <a:spcPts val="0"/>
              </a:spcBef>
              <a:spcAft>
                <a:spcPts val="0"/>
              </a:spcAft>
              <a:buNone/>
            </a:pPr>
            <a:r>
              <a:rPr b="1" lang="tr-TR" sz="1600"/>
              <a:t>We’ll make practice, only some slides and we are done. </a:t>
            </a:r>
            <a:endParaRPr b="1" sz="1600"/>
          </a:p>
          <a:p>
            <a:pPr indent="0" lvl="0" marL="0" rtl="0" algn="l">
              <a:spcBef>
                <a:spcPts val="0"/>
              </a:spcBef>
              <a:spcAft>
                <a:spcPts val="0"/>
              </a:spcAft>
              <a:buNone/>
            </a:pPr>
            <a:r>
              <a:rPr b="1" lang="tr-TR" sz="2000">
                <a:solidFill>
                  <a:srgbClr val="E26161"/>
                </a:solidFill>
              </a:rPr>
              <a:t>Dont forget to view updates in GITHUB DESKTOP in every step</a:t>
            </a:r>
            <a:endParaRPr b="1" sz="2000">
              <a:solidFill>
                <a:srgbClr val="E26161"/>
              </a:solidFill>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11e5b0fe19d_0_12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11e5b0fe19d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1e5b0fe19d_0_10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11e5b0fe19d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11e5b0fe19d_0_10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11e5b0fe19d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11e5b0fe19d_0_10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11e5b0fe19d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a4673fae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1a4673fa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11e5b0fe19d_0_10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11e5b0fe19d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11e6abde60f_2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1" name="Google Shape;2761;g11e6abde60f_2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2278e5d43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2278e5d4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2400"/>
              <a:t>Git repository is basically the project folder. </a:t>
            </a:r>
            <a:endParaRPr sz="2400"/>
          </a:p>
          <a:p>
            <a:pPr indent="0" lvl="0" marL="0" rtl="0" algn="l">
              <a:spcBef>
                <a:spcPts val="0"/>
              </a:spcBef>
              <a:spcAft>
                <a:spcPts val="0"/>
              </a:spcAft>
              <a:buNone/>
            </a:pPr>
            <a:r>
              <a:rPr lang="tr-TR" sz="2400"/>
              <a:t>It contains all the files including the .git folder inside.</a:t>
            </a:r>
            <a:endParaRPr sz="2400"/>
          </a:p>
          <a:p>
            <a:pPr indent="0" lvl="0" marL="0" rtl="0" algn="l">
              <a:spcBef>
                <a:spcPts val="0"/>
              </a:spcBef>
              <a:spcAft>
                <a:spcPts val="0"/>
              </a:spcAft>
              <a:buNone/>
            </a:pPr>
            <a:r>
              <a:rPr lang="tr-TR" sz="2400"/>
              <a:t>Its hidden not visible by default. </a:t>
            </a:r>
            <a:endParaRPr sz="2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2278e5d43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2278e5d4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72278e5d43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2278e5d4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2278e5d43_0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2278e5d4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tr-TR" sz="1900"/>
              <a:t>Which folder is </a:t>
            </a:r>
            <a:r>
              <a:rPr lang="tr-TR" sz="1900"/>
              <a:t>the</a:t>
            </a:r>
            <a:r>
              <a:rPr lang="tr-TR" sz="1900"/>
              <a:t> local repository? Is it stored in a local db?</a:t>
            </a:r>
            <a:endParaRPr sz="1900"/>
          </a:p>
          <a:p>
            <a:pPr indent="-349250" lvl="0" marL="457200" rtl="0" algn="l">
              <a:spcBef>
                <a:spcPts val="0"/>
              </a:spcBef>
              <a:spcAft>
                <a:spcPts val="0"/>
              </a:spcAft>
              <a:buSzPts val="1900"/>
              <a:buChar char="●"/>
            </a:pPr>
            <a:r>
              <a:rPr lang="tr-TR" sz="1900"/>
              <a:t>How many repositories are there in local?  (As much as added folders)</a:t>
            </a:r>
            <a:endParaRPr sz="1900"/>
          </a:p>
          <a:p>
            <a:pPr indent="-349250" lvl="0" marL="457200" rtl="0" algn="l">
              <a:spcBef>
                <a:spcPts val="0"/>
              </a:spcBef>
              <a:spcAft>
                <a:spcPts val="0"/>
              </a:spcAft>
              <a:buSzPts val="1900"/>
              <a:buChar char="●"/>
            </a:pPr>
            <a:r>
              <a:rPr lang="tr-TR" sz="1900"/>
              <a:t>Until you push them to the remote, all the changes are kept local. </a:t>
            </a:r>
            <a:endParaRPr sz="1900"/>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72278e5d43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72278e5d4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2278e5d43_1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2278e5d43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72278e5d43_1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72278e5d43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72278e5d43_1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72278e5d43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c2f2de20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7c2f2de20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72278e5d43_1_1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2278e5d43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2278e5d43_1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2278e5d43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72278e5d43_1_1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72278e5d43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9b247067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9b24706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2000"/>
              <a:t>GitKraken seems to have a trial for 7 days.</a:t>
            </a:r>
            <a:endParaRPr sz="2000"/>
          </a:p>
          <a:p>
            <a:pPr indent="0" lvl="0" marL="0" rtl="0" algn="l">
              <a:spcBef>
                <a:spcPts val="0"/>
              </a:spcBef>
              <a:spcAft>
                <a:spcPts val="0"/>
              </a:spcAft>
              <a:buNone/>
            </a:pPr>
            <a:r>
              <a:rPr lang="tr-TR" sz="2000"/>
              <a:t>Tortoise has SVN as well. </a:t>
            </a:r>
            <a:endParaRPr sz="2000"/>
          </a:p>
          <a:p>
            <a:pPr indent="0" lvl="0" marL="0" rtl="0" algn="l">
              <a:spcBef>
                <a:spcPts val="0"/>
              </a:spcBef>
              <a:spcAft>
                <a:spcPts val="0"/>
              </a:spcAft>
              <a:buNone/>
            </a:pPr>
            <a:r>
              <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9b247067a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19b247067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9b247067a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19b24706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TR" sz="1800"/>
              <a:t>git --version </a:t>
            </a:r>
            <a:endParaRPr b="1" sz="1800"/>
          </a:p>
          <a:p>
            <a:pPr indent="0" lvl="0" marL="0" rtl="0" algn="l">
              <a:spcBef>
                <a:spcPts val="0"/>
              </a:spcBef>
              <a:spcAft>
                <a:spcPts val="0"/>
              </a:spcAft>
              <a:buClr>
                <a:schemeClr val="dk1"/>
              </a:buClr>
              <a:buSzPts val="1100"/>
              <a:buFont typeface="Arial"/>
              <a:buNone/>
            </a:pPr>
            <a:r>
              <a:rPr b="1" lang="tr-TR" sz="1800"/>
              <a:t>git init</a:t>
            </a:r>
            <a:endParaRPr b="1" sz="1800"/>
          </a:p>
          <a:p>
            <a:pPr indent="0" lvl="0" marL="0" rtl="0" algn="l">
              <a:spcBef>
                <a:spcPts val="0"/>
              </a:spcBef>
              <a:spcAft>
                <a:spcPts val="0"/>
              </a:spcAft>
              <a:buClr>
                <a:schemeClr val="dk1"/>
              </a:buClr>
              <a:buSzPts val="1100"/>
              <a:buFont typeface="Arial"/>
              <a:buNone/>
            </a:pPr>
            <a:r>
              <a:rPr lang="tr-TR" sz="1800"/>
              <a:t>    Creates the git hidden folders files. </a:t>
            </a:r>
            <a:endParaRPr sz="1800"/>
          </a:p>
          <a:p>
            <a:pPr indent="0" lvl="0" marL="0" rtl="0" algn="l">
              <a:spcBef>
                <a:spcPts val="0"/>
              </a:spcBef>
              <a:spcAft>
                <a:spcPts val="0"/>
              </a:spcAft>
              <a:buClr>
                <a:schemeClr val="dk1"/>
              </a:buClr>
              <a:buSzPts val="1100"/>
              <a:buFont typeface="Arial"/>
              <a:buNone/>
            </a:pPr>
            <a:r>
              <a:rPr b="1" lang="tr-TR" sz="1800"/>
              <a:t>git status </a:t>
            </a:r>
            <a:endParaRPr b="1" sz="1800"/>
          </a:p>
          <a:p>
            <a:pPr indent="0" lvl="0" marL="0" rtl="0" algn="l">
              <a:spcBef>
                <a:spcPts val="0"/>
              </a:spcBef>
              <a:spcAft>
                <a:spcPts val="0"/>
              </a:spcAft>
              <a:buClr>
                <a:schemeClr val="dk1"/>
              </a:buClr>
              <a:buSzPts val="1100"/>
              <a:buFont typeface="Arial"/>
              <a:buNone/>
            </a:pPr>
            <a:r>
              <a:rPr lang="tr-TR" sz="1800"/>
              <a:t>   Displays the current branch name.</a:t>
            </a:r>
            <a:endParaRPr sz="1800"/>
          </a:p>
          <a:p>
            <a:pPr indent="0" lvl="0" marL="0" rtl="0" algn="l">
              <a:spcBef>
                <a:spcPts val="0"/>
              </a:spcBef>
              <a:spcAft>
                <a:spcPts val="0"/>
              </a:spcAft>
              <a:buClr>
                <a:schemeClr val="dk1"/>
              </a:buClr>
              <a:buSzPts val="1100"/>
              <a:buFont typeface="Arial"/>
              <a:buNone/>
            </a:pPr>
            <a:r>
              <a:rPr lang="tr-TR" sz="1800"/>
              <a:t>   git status -s // Display output in short format. </a:t>
            </a:r>
            <a:endParaRPr sz="1800"/>
          </a:p>
          <a:p>
            <a:pPr indent="0" lvl="0" marL="0" rtl="0" algn="l">
              <a:spcBef>
                <a:spcPts val="0"/>
              </a:spcBef>
              <a:spcAft>
                <a:spcPts val="0"/>
              </a:spcAft>
              <a:buClr>
                <a:schemeClr val="dk1"/>
              </a:buClr>
              <a:buSzPts val="1100"/>
              <a:buFont typeface="Arial"/>
              <a:buNone/>
            </a:pPr>
            <a:r>
              <a:rPr lang="tr-TR" sz="1800"/>
              <a:t>   git status -b // Show the branch and tracking info in short format.</a:t>
            </a:r>
            <a:endParaRPr sz="1800"/>
          </a:p>
          <a:p>
            <a:pPr indent="0" lvl="0" marL="0" rtl="0" algn="l">
              <a:spcBef>
                <a:spcPts val="0"/>
              </a:spcBef>
              <a:spcAft>
                <a:spcPts val="0"/>
              </a:spcAft>
              <a:buClr>
                <a:schemeClr val="dk1"/>
              </a:buClr>
              <a:buSzPts val="1100"/>
              <a:buFont typeface="Arial"/>
              <a:buNone/>
            </a:pPr>
            <a:r>
              <a:rPr lang="tr-TR" sz="1800"/>
              <a:t>   git status -v // verbose output</a:t>
            </a:r>
            <a:endParaRPr sz="1800"/>
          </a:p>
          <a:p>
            <a:pPr indent="0" lvl="0" marL="0" rtl="0" algn="l">
              <a:spcBef>
                <a:spcPts val="0"/>
              </a:spcBef>
              <a:spcAft>
                <a:spcPts val="0"/>
              </a:spcAft>
              <a:buClr>
                <a:schemeClr val="dk1"/>
              </a:buClr>
              <a:buSzPts val="1100"/>
              <a:buFont typeface="Arial"/>
              <a:buNone/>
            </a:pPr>
            <a:r>
              <a:rPr b="1" lang="tr-TR" sz="1800"/>
              <a:t>git add .</a:t>
            </a:r>
            <a:endParaRPr b="1" sz="1800"/>
          </a:p>
          <a:p>
            <a:pPr indent="0" lvl="0" marL="0" rtl="0" algn="l">
              <a:spcBef>
                <a:spcPts val="0"/>
              </a:spcBef>
              <a:spcAft>
                <a:spcPts val="0"/>
              </a:spcAft>
              <a:buClr>
                <a:schemeClr val="dk1"/>
              </a:buClr>
              <a:buSzPts val="1100"/>
              <a:buFont typeface="Arial"/>
              <a:buNone/>
            </a:pPr>
            <a:r>
              <a:rPr lang="tr-TR" sz="1800"/>
              <a:t>   It updates the index with the content found in working tree. Index is like a snapshot of the current working tree.</a:t>
            </a:r>
            <a:endParaRPr sz="1800"/>
          </a:p>
          <a:p>
            <a:pPr indent="0" lvl="0" marL="0" rtl="0" algn="l">
              <a:spcBef>
                <a:spcPts val="0"/>
              </a:spcBef>
              <a:spcAft>
                <a:spcPts val="0"/>
              </a:spcAft>
              <a:buClr>
                <a:schemeClr val="dk1"/>
              </a:buClr>
              <a:buSzPts val="1100"/>
              <a:buFont typeface="Arial"/>
              <a:buNone/>
            </a:pPr>
            <a:r>
              <a:rPr lang="tr-TR" sz="1800"/>
              <a:t>   git add . Its possible to add selected files only as well.</a:t>
            </a:r>
            <a:endParaRPr sz="1800"/>
          </a:p>
          <a:p>
            <a:pPr indent="0" lvl="0" marL="0" rtl="0" algn="l">
              <a:spcBef>
                <a:spcPts val="0"/>
              </a:spcBef>
              <a:spcAft>
                <a:spcPts val="0"/>
              </a:spcAft>
              <a:buClr>
                <a:schemeClr val="dk1"/>
              </a:buClr>
              <a:buSzPts val="1100"/>
              <a:buFont typeface="Arial"/>
              <a:buNone/>
            </a:pPr>
            <a:r>
              <a:rPr b="1" lang="tr-TR" sz="1800"/>
              <a:t>git remote add </a:t>
            </a:r>
            <a:r>
              <a:rPr lang="tr-TR" sz="1800"/>
              <a:t>origin https://github.com/v76s/GoogleMaps.git</a:t>
            </a:r>
            <a:endParaRPr sz="1800"/>
          </a:p>
          <a:p>
            <a:pPr indent="0" lvl="0" marL="0" rtl="0" algn="l">
              <a:spcBef>
                <a:spcPts val="0"/>
              </a:spcBef>
              <a:spcAft>
                <a:spcPts val="0"/>
              </a:spcAft>
              <a:buClr>
                <a:schemeClr val="dk1"/>
              </a:buClr>
              <a:buSzPts val="1100"/>
              <a:buFont typeface="Arial"/>
              <a:buNone/>
            </a:pPr>
            <a:r>
              <a:rPr lang="tr-TR" sz="1800"/>
              <a:t>   this command creates a pointer to the repository. This repository has an alias "origin" but anything could be called.</a:t>
            </a:r>
            <a:endParaRPr sz="1800"/>
          </a:p>
          <a:p>
            <a:pPr indent="0" lvl="0" marL="0" rtl="0" algn="l">
              <a:spcBef>
                <a:spcPts val="0"/>
              </a:spcBef>
              <a:spcAft>
                <a:spcPts val="0"/>
              </a:spcAft>
              <a:buClr>
                <a:schemeClr val="dk1"/>
              </a:buClr>
              <a:buSzPts val="1100"/>
              <a:buFont typeface="Arial"/>
              <a:buNone/>
            </a:pPr>
            <a:r>
              <a:rPr b="1" lang="tr-TR" sz="1800"/>
              <a:t>git commit</a:t>
            </a:r>
            <a:r>
              <a:rPr lang="tr-TR" sz="1800"/>
              <a:t> </a:t>
            </a:r>
            <a:endParaRPr sz="1800"/>
          </a:p>
          <a:p>
            <a:pPr indent="0" lvl="0" marL="0" rtl="0" algn="l">
              <a:spcBef>
                <a:spcPts val="0"/>
              </a:spcBef>
              <a:spcAft>
                <a:spcPts val="0"/>
              </a:spcAft>
              <a:buClr>
                <a:schemeClr val="dk1"/>
              </a:buClr>
              <a:buSzPts val="1100"/>
              <a:buFont typeface="Arial"/>
              <a:buNone/>
            </a:pPr>
            <a:r>
              <a:rPr lang="tr-TR" sz="1800"/>
              <a:t>   git commit -m "The initial state"</a:t>
            </a:r>
            <a:endParaRPr sz="1800"/>
          </a:p>
          <a:p>
            <a:pPr indent="0" lvl="0" marL="0" rtl="0" algn="l">
              <a:spcBef>
                <a:spcPts val="0"/>
              </a:spcBef>
              <a:spcAft>
                <a:spcPts val="0"/>
              </a:spcAft>
              <a:buClr>
                <a:schemeClr val="dk1"/>
              </a:buClr>
              <a:buSzPts val="1100"/>
              <a:buFont typeface="Arial"/>
              <a:buNone/>
            </a:pPr>
            <a:r>
              <a:rPr lang="tr-TR" sz="1800"/>
              <a:t>   git commit -am "The initial state"  // Automatically stage and commit.</a:t>
            </a:r>
            <a:endParaRPr sz="1800"/>
          </a:p>
          <a:p>
            <a:pPr indent="0" lvl="0" marL="0" rtl="0" algn="l">
              <a:spcBef>
                <a:spcPts val="0"/>
              </a:spcBef>
              <a:spcAft>
                <a:spcPts val="0"/>
              </a:spcAft>
              <a:buClr>
                <a:schemeClr val="dk1"/>
              </a:buClr>
              <a:buSzPts val="1100"/>
              <a:buFont typeface="Arial"/>
              <a:buNone/>
            </a:pPr>
            <a:r>
              <a:rPr b="1" lang="tr-TR" sz="1800"/>
              <a:t>git push</a:t>
            </a:r>
            <a:r>
              <a:rPr lang="tr-TR" sz="1800"/>
              <a:t> origin master</a:t>
            </a:r>
            <a:endParaRPr sz="1800"/>
          </a:p>
          <a:p>
            <a:pPr indent="0" lvl="0" marL="0" rtl="0" algn="l">
              <a:spcBef>
                <a:spcPts val="0"/>
              </a:spcBef>
              <a:spcAft>
                <a:spcPts val="0"/>
              </a:spcAft>
              <a:buClr>
                <a:schemeClr val="dk1"/>
              </a:buClr>
              <a:buSzPts val="1100"/>
              <a:buFont typeface="Arial"/>
              <a:buNone/>
            </a:pPr>
            <a:r>
              <a:rPr lang="tr-TR" sz="1800"/>
              <a:t>   its also possible to use git push -u origin master (upstream)</a:t>
            </a:r>
            <a:endParaRPr sz="1800"/>
          </a:p>
          <a:p>
            <a:pPr indent="0" lvl="0" marL="0" rtl="0" algn="l">
              <a:spcBef>
                <a:spcPts val="0"/>
              </a:spcBef>
              <a:spcAft>
                <a:spcPts val="0"/>
              </a:spcAft>
              <a:buClr>
                <a:schemeClr val="dk1"/>
              </a:buClr>
              <a:buSzPts val="1100"/>
              <a:buFont typeface="Arial"/>
              <a:buNone/>
            </a:pPr>
            <a:r>
              <a:rPr lang="tr-TR" sz="1800"/>
              <a:t>   so it's not needed to tell origin anymore. </a:t>
            </a:r>
            <a:endParaRPr sz="1800"/>
          </a:p>
          <a:p>
            <a:pPr indent="0" lvl="0" marL="0" rtl="0" algn="l">
              <a:spcBef>
                <a:spcPts val="0"/>
              </a:spcBef>
              <a:spcAft>
                <a:spcPts val="0"/>
              </a:spcAft>
              <a:buClr>
                <a:schemeClr val="dk1"/>
              </a:buClr>
              <a:buSzPts val="1100"/>
              <a:buFont typeface="Arial"/>
              <a:buNone/>
            </a:pPr>
            <a:r>
              <a:rPr b="1" lang="tr-TR" sz="1800"/>
              <a:t>git push</a:t>
            </a:r>
            <a:endParaRPr b="1" sz="1800"/>
          </a:p>
          <a:p>
            <a:pPr indent="0" lvl="0" marL="0" rtl="0" algn="l">
              <a:spcBef>
                <a:spcPts val="0"/>
              </a:spcBef>
              <a:spcAft>
                <a:spcPts val="0"/>
              </a:spcAft>
              <a:buClr>
                <a:schemeClr val="dk1"/>
              </a:buClr>
              <a:buSzPts val="1100"/>
              <a:buFont typeface="Arial"/>
              <a:buNone/>
            </a:pPr>
            <a:r>
              <a:rPr lang="tr-TR" sz="1800"/>
              <a:t>   it is now applicable to tell git push after -u option provided.</a:t>
            </a:r>
            <a:endParaRPr sz="1800"/>
          </a:p>
          <a:p>
            <a:pPr indent="0" lvl="0" marL="0" rtl="0" algn="l">
              <a:spcBef>
                <a:spcPts val="0"/>
              </a:spcBef>
              <a:spcAft>
                <a:spcPts val="0"/>
              </a:spcAft>
              <a:buClr>
                <a:schemeClr val="dk1"/>
              </a:buClr>
              <a:buSzPts val="1100"/>
              <a:buFont typeface="Arial"/>
              <a:buNone/>
            </a:pPr>
            <a:r>
              <a:rPr b="1" lang="tr-TR" sz="1800"/>
              <a:t>git push origin another_branch</a:t>
            </a:r>
            <a:endParaRPr b="1" sz="1800"/>
          </a:p>
          <a:p>
            <a:pPr indent="0" lvl="0" marL="0" rtl="0" algn="l">
              <a:spcBef>
                <a:spcPts val="0"/>
              </a:spcBef>
              <a:spcAft>
                <a:spcPts val="0"/>
              </a:spcAft>
              <a:buClr>
                <a:schemeClr val="dk1"/>
              </a:buClr>
              <a:buSzPts val="1100"/>
              <a:buFont typeface="Arial"/>
              <a:buNone/>
            </a:pPr>
            <a:r>
              <a:rPr lang="tr-TR" sz="1800"/>
              <a:t>   it is possible to push it to another branch as well. </a:t>
            </a:r>
            <a:endParaRPr sz="1800"/>
          </a:p>
          <a:p>
            <a:pPr indent="0" lvl="0" marL="0" rtl="0" algn="l">
              <a:spcBef>
                <a:spcPts val="0"/>
              </a:spcBef>
              <a:spcAft>
                <a:spcPts val="0"/>
              </a:spcAft>
              <a:buClr>
                <a:schemeClr val="dk1"/>
              </a:buClr>
              <a:buSzPts val="1100"/>
              <a:buFont typeface="Arial"/>
              <a:buNone/>
            </a:pPr>
            <a:r>
              <a:rPr b="1" lang="tr-TR" sz="1800"/>
              <a:t>git pull origin master</a:t>
            </a:r>
            <a:endParaRPr b="1" sz="1800"/>
          </a:p>
          <a:p>
            <a:pPr indent="0" lvl="0" marL="0" rtl="0" algn="l">
              <a:spcBef>
                <a:spcPts val="0"/>
              </a:spcBef>
              <a:spcAft>
                <a:spcPts val="0"/>
              </a:spcAft>
              <a:buClr>
                <a:schemeClr val="dk1"/>
              </a:buClr>
              <a:buSzPts val="1100"/>
              <a:buFont typeface="Arial"/>
              <a:buNone/>
            </a:pPr>
            <a:r>
              <a:rPr lang="tr-TR" sz="1800"/>
              <a:t>   retrieve the latest state of the repository</a:t>
            </a:r>
            <a:endParaRPr sz="1800"/>
          </a:p>
          <a:p>
            <a:pPr indent="0" lvl="0" marL="0" rtl="0" algn="l">
              <a:spcBef>
                <a:spcPts val="0"/>
              </a:spcBef>
              <a:spcAft>
                <a:spcPts val="0"/>
              </a:spcAft>
              <a:buClr>
                <a:schemeClr val="dk1"/>
              </a:buClr>
              <a:buSzPts val="1100"/>
              <a:buFont typeface="Arial"/>
              <a:buNone/>
            </a:pPr>
            <a:r>
              <a:rPr b="1" lang="tr-TR" sz="1800"/>
              <a:t>git merge</a:t>
            </a:r>
            <a:endParaRPr b="1" sz="1800"/>
          </a:p>
          <a:p>
            <a:pPr indent="0" lvl="0" marL="0" rtl="0" algn="l">
              <a:spcBef>
                <a:spcPts val="0"/>
              </a:spcBef>
              <a:spcAft>
                <a:spcPts val="0"/>
              </a:spcAft>
              <a:buClr>
                <a:schemeClr val="dk1"/>
              </a:buClr>
              <a:buSzPts val="1100"/>
              <a:buFont typeface="Arial"/>
              <a:buNone/>
            </a:pPr>
            <a:r>
              <a:rPr lang="tr-TR" sz="1800"/>
              <a:t>   When the conflicts occur, it will be necessary to merge them. </a:t>
            </a:r>
            <a:endParaRPr sz="1800"/>
          </a:p>
          <a:p>
            <a:pPr indent="0" lvl="0" marL="0" rtl="0" algn="l">
              <a:spcBef>
                <a:spcPts val="0"/>
              </a:spcBef>
              <a:spcAft>
                <a:spcPts val="0"/>
              </a:spcAft>
              <a:buClr>
                <a:schemeClr val="dk1"/>
              </a:buClr>
              <a:buSzPts val="1100"/>
              <a:buFont typeface="Arial"/>
              <a:buNone/>
            </a:pPr>
            <a:r>
              <a:rPr b="1" lang="tr-TR" sz="1800"/>
              <a:t>git log </a:t>
            </a:r>
            <a:endParaRPr b="1" sz="1800"/>
          </a:p>
          <a:p>
            <a:pPr indent="0" lvl="0" marL="0" rtl="0" algn="l">
              <a:spcBef>
                <a:spcPts val="0"/>
              </a:spcBef>
              <a:spcAft>
                <a:spcPts val="0"/>
              </a:spcAft>
              <a:buClr>
                <a:schemeClr val="dk1"/>
              </a:buClr>
              <a:buSzPts val="1100"/>
              <a:buFont typeface="Arial"/>
              <a:buNone/>
            </a:pPr>
            <a:r>
              <a:rPr lang="tr-TR" sz="1800"/>
              <a:t>   Displays the complete commit logs, who did what changes. </a:t>
            </a:r>
            <a:endParaRPr sz="1800"/>
          </a:p>
          <a:p>
            <a:pPr indent="0" lvl="0" marL="0" rtl="0" algn="l">
              <a:spcBef>
                <a:spcPts val="0"/>
              </a:spcBef>
              <a:spcAft>
                <a:spcPts val="0"/>
              </a:spcAft>
              <a:buClr>
                <a:schemeClr val="dk1"/>
              </a:buClr>
              <a:buSzPts val="1100"/>
              <a:buFont typeface="Arial"/>
              <a:buNone/>
            </a:pPr>
            <a:r>
              <a:rPr b="1" lang="tr-TR" sz="1800"/>
              <a:t>git branch</a:t>
            </a:r>
            <a:endParaRPr b="1" sz="1800"/>
          </a:p>
          <a:p>
            <a:pPr indent="0" lvl="0" marL="0" rtl="0" algn="l">
              <a:spcBef>
                <a:spcPts val="0"/>
              </a:spcBef>
              <a:spcAft>
                <a:spcPts val="0"/>
              </a:spcAft>
              <a:buClr>
                <a:schemeClr val="dk1"/>
              </a:buClr>
              <a:buSzPts val="1100"/>
              <a:buFont typeface="Arial"/>
              <a:buNone/>
            </a:pPr>
            <a:r>
              <a:rPr lang="tr-TR" sz="1800"/>
              <a:t>   Displays the complete list of branches. </a:t>
            </a:r>
            <a:endParaRPr sz="1800"/>
          </a:p>
          <a:p>
            <a:pPr indent="0" lvl="0" marL="0" rtl="0" algn="l">
              <a:spcBef>
                <a:spcPts val="0"/>
              </a:spcBef>
              <a:spcAft>
                <a:spcPts val="0"/>
              </a:spcAft>
              <a:buClr>
                <a:schemeClr val="dk1"/>
              </a:buClr>
              <a:buSzPts val="1100"/>
              <a:buFont typeface="Arial"/>
              <a:buNone/>
            </a:pPr>
            <a:r>
              <a:rPr b="1" lang="tr-TR" sz="1800"/>
              <a:t>git checkout</a:t>
            </a:r>
            <a:r>
              <a:rPr lang="tr-TR" sz="1800"/>
              <a:t> BRANCH_NAME</a:t>
            </a:r>
            <a:endParaRPr sz="1800"/>
          </a:p>
          <a:p>
            <a:pPr indent="0" lvl="0" marL="0" rtl="0" algn="l">
              <a:spcBef>
                <a:spcPts val="0"/>
              </a:spcBef>
              <a:spcAft>
                <a:spcPts val="0"/>
              </a:spcAft>
              <a:buClr>
                <a:schemeClr val="dk1"/>
              </a:buClr>
              <a:buSzPts val="1100"/>
              <a:buFont typeface="Arial"/>
              <a:buNone/>
            </a:pPr>
            <a:r>
              <a:rPr lang="tr-TR" sz="1800"/>
              <a:t>   Switch to another branch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tr-TR" sz="1800"/>
              <a:t>git init</a:t>
            </a:r>
            <a:endParaRPr sz="1800"/>
          </a:p>
          <a:p>
            <a:pPr indent="0" lvl="0" marL="0" rtl="0" algn="l">
              <a:spcBef>
                <a:spcPts val="0"/>
              </a:spcBef>
              <a:spcAft>
                <a:spcPts val="0"/>
              </a:spcAft>
              <a:buClr>
                <a:schemeClr val="dk1"/>
              </a:buClr>
              <a:buSzPts val="1100"/>
              <a:buFont typeface="Arial"/>
              <a:buNone/>
            </a:pPr>
            <a:r>
              <a:rPr lang="tr-TR" sz="1800"/>
              <a:t>git add README.md</a:t>
            </a:r>
            <a:endParaRPr sz="1800"/>
          </a:p>
          <a:p>
            <a:pPr indent="0" lvl="0" marL="0" rtl="0" algn="l">
              <a:spcBef>
                <a:spcPts val="0"/>
              </a:spcBef>
              <a:spcAft>
                <a:spcPts val="0"/>
              </a:spcAft>
              <a:buClr>
                <a:schemeClr val="dk1"/>
              </a:buClr>
              <a:buSzPts val="1100"/>
              <a:buFont typeface="Arial"/>
              <a:buNone/>
            </a:pPr>
            <a:r>
              <a:rPr lang="tr-TR" sz="1800"/>
              <a:t>git commit -m "first commit"</a:t>
            </a:r>
            <a:endParaRPr sz="1800"/>
          </a:p>
          <a:p>
            <a:pPr indent="0" lvl="0" marL="0" rtl="0" algn="l">
              <a:spcBef>
                <a:spcPts val="0"/>
              </a:spcBef>
              <a:spcAft>
                <a:spcPts val="0"/>
              </a:spcAft>
              <a:buClr>
                <a:schemeClr val="dk1"/>
              </a:buClr>
              <a:buSzPts val="1100"/>
              <a:buFont typeface="Arial"/>
              <a:buNone/>
            </a:pPr>
            <a:r>
              <a:rPr lang="tr-TR" sz="1800"/>
              <a:t>git branch -M main</a:t>
            </a:r>
            <a:endParaRPr sz="1800"/>
          </a:p>
          <a:p>
            <a:pPr indent="0" lvl="0" marL="0" rtl="0" algn="l">
              <a:spcBef>
                <a:spcPts val="0"/>
              </a:spcBef>
              <a:spcAft>
                <a:spcPts val="0"/>
              </a:spcAft>
              <a:buClr>
                <a:schemeClr val="dk1"/>
              </a:buClr>
              <a:buSzPts val="1100"/>
              <a:buFont typeface="Arial"/>
              <a:buNone/>
            </a:pPr>
            <a:r>
              <a:rPr lang="tr-TR" sz="1800"/>
              <a:t>git remote add origin https://github.com/v76s/GoogleMaps.git</a:t>
            </a:r>
            <a:endParaRPr sz="1800"/>
          </a:p>
          <a:p>
            <a:pPr indent="0" lvl="0" marL="0" rtl="0" algn="l">
              <a:spcBef>
                <a:spcPts val="0"/>
              </a:spcBef>
              <a:spcAft>
                <a:spcPts val="0"/>
              </a:spcAft>
              <a:buNone/>
            </a:pPr>
            <a:r>
              <a:rPr lang="tr-TR" sz="1800"/>
              <a:t>git push -u origin main</a:t>
            </a:r>
            <a:endParaRPr sz="1800"/>
          </a:p>
          <a:p>
            <a:pPr indent="0" lvl="0" marL="0" rtl="0" algn="l">
              <a:spcBef>
                <a:spcPts val="0"/>
              </a:spcBef>
              <a:spcAft>
                <a:spcPts val="0"/>
              </a:spcAft>
              <a:buNone/>
            </a:pPr>
            <a:r>
              <a:rPr lang="tr-TR" sz="1800"/>
              <a:t>git config user.name</a:t>
            </a: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72278e5d43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2278e5d4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For different repositories if you like to define different username or email use the command without global option.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git config user.name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72278e5d43_1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72278e5d4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72278e5d43_1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2278e5d4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Let’s see what it looks like?</a:t>
            </a:r>
            <a:endParaRPr/>
          </a:p>
          <a:p>
            <a:pPr indent="0" lvl="0" marL="0" rtl="0" algn="l">
              <a:spcBef>
                <a:spcPts val="0"/>
              </a:spcBef>
              <a:spcAft>
                <a:spcPts val="0"/>
              </a:spcAft>
              <a:buNone/>
            </a:pPr>
            <a:r>
              <a:rPr lang="tr-TR"/>
              <a:t>Let’s start playing with Git.</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Windows powershell / gitbash</a:t>
            </a:r>
            <a:endParaRPr/>
          </a:p>
          <a:p>
            <a:pPr indent="0" lvl="0" marL="0" rtl="0" algn="l">
              <a:spcBef>
                <a:spcPts val="0"/>
              </a:spcBef>
              <a:spcAft>
                <a:spcPts val="0"/>
              </a:spcAft>
              <a:buNone/>
            </a:pPr>
            <a:r>
              <a:rPr lang="tr-TR"/>
              <a:t>Mac terminal</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Let’s create a folder on Desktop for convenience. my-projects</a:t>
            </a:r>
            <a:endParaRPr/>
          </a:p>
          <a:p>
            <a:pPr indent="0" lvl="0" marL="0" rtl="0" algn="l">
              <a:spcBef>
                <a:spcPts val="0"/>
              </a:spcBef>
              <a:spcAft>
                <a:spcPts val="0"/>
              </a:spcAft>
              <a:buNone/>
            </a:pPr>
            <a:r>
              <a:rPr lang="tr-TR"/>
              <a:t>mkdir my-projects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What happened</a:t>
            </a:r>
            <a:endParaRPr/>
          </a:p>
          <a:p>
            <a:pPr indent="0" lvl="0" marL="0" rtl="0" algn="l">
              <a:spcBef>
                <a:spcPts val="0"/>
              </a:spcBef>
              <a:spcAft>
                <a:spcPts val="0"/>
              </a:spcAft>
              <a:buNone/>
            </a:pPr>
            <a:r>
              <a:rPr lang="tr-TR"/>
              <a:t>to see what happened let’s go to project folder</a:t>
            </a:r>
            <a:endParaRPr/>
          </a:p>
          <a:p>
            <a:pPr indent="0" lvl="0" marL="0" rtl="0" algn="l">
              <a:spcBef>
                <a:spcPts val="0"/>
              </a:spcBef>
              <a:spcAft>
                <a:spcPts val="0"/>
              </a:spcAft>
              <a:buNone/>
            </a:pPr>
            <a:r>
              <a:rPr lang="tr-TR"/>
              <a:t>It’s nothing but so many folders and files.</a:t>
            </a:r>
            <a:endParaRPr/>
          </a:p>
          <a:p>
            <a:pPr indent="0" lvl="0" marL="0" rtl="0" algn="l">
              <a:spcBef>
                <a:spcPts val="0"/>
              </a:spcBef>
              <a:spcAft>
                <a:spcPts val="0"/>
              </a:spcAft>
              <a:buNone/>
            </a:pPr>
            <a:r>
              <a:rPr lang="tr-TR"/>
              <a:t>hidden files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To delete your repository, just delete the folder.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72278e5d43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72278e5d4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We’re going to see remote repo operations on the next session.</a:t>
            </a:r>
            <a:endParaRPr/>
          </a:p>
          <a:p>
            <a:pPr indent="0" lvl="0" marL="0" rtl="0" algn="l">
              <a:spcBef>
                <a:spcPts val="0"/>
              </a:spcBef>
              <a:spcAft>
                <a:spcPts val="0"/>
              </a:spcAft>
              <a:buNone/>
            </a:pPr>
            <a:r>
              <a:rPr lang="tr-TR"/>
              <a:t>just fyi.</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72278e5d43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2278e5d4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Text Slide </a:t>
            </a:r>
            <a:endParaRPr/>
          </a:p>
          <a:p>
            <a:pPr indent="0" lvl="0" marL="0" rtl="0" algn="l">
              <a:spcBef>
                <a:spcPts val="0"/>
              </a:spcBef>
              <a:spcAft>
                <a:spcPts val="0"/>
              </a:spcAft>
              <a:buNone/>
            </a:pPr>
            <a:r>
              <a:rPr lang="tr-TR"/>
              <a:t>🍐 To edit the type of question,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TR" sz="2300"/>
              <a:t>Do you think it’s necessary to use git even when a single developer </a:t>
            </a:r>
            <a:r>
              <a:rPr b="1" lang="tr-TR" sz="2300"/>
              <a:t>exists</a:t>
            </a:r>
            <a:r>
              <a:rPr b="1" lang="tr-TR" sz="2300"/>
              <a:t> in the project?</a:t>
            </a:r>
            <a:endParaRPr b="1" sz="2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72278e5d43_1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2278e5d43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72278e5d43_1_1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2278e5d43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Commit often </a:t>
            </a:r>
            <a:endParaRPr/>
          </a:p>
          <a:p>
            <a:pPr indent="0" lvl="0" marL="0" rtl="0" algn="l">
              <a:spcBef>
                <a:spcPts val="0"/>
              </a:spcBef>
              <a:spcAft>
                <a:spcPts val="0"/>
              </a:spcAft>
              <a:buNone/>
            </a:pPr>
            <a:r>
              <a:rPr lang="tr-TR"/>
              <a:t>Write clear commit messages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72278e5d43_1_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2278e5d43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931a4c9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11931a4c95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a:t>The git conflict resolving material is not completed.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1931a4c952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11931a4c952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400">
                <a:solidFill>
                  <a:srgbClr val="FF0000"/>
                </a:solidFill>
              </a:rPr>
              <a:t>Version Control : </a:t>
            </a:r>
            <a:endParaRPr b="1" sz="1400">
              <a:solidFill>
                <a:srgbClr val="FF0000"/>
              </a:solidFill>
            </a:endParaRPr>
          </a:p>
          <a:p>
            <a:pPr indent="0" lvl="0" marL="0" rtl="0" algn="l">
              <a:spcBef>
                <a:spcPts val="0"/>
              </a:spcBef>
              <a:spcAft>
                <a:spcPts val="0"/>
              </a:spcAft>
              <a:buNone/>
            </a:pPr>
            <a:r>
              <a:rPr lang="tr-TR" sz="1400"/>
              <a:t>Version control enables multiple developers simultaneously work on a single project. Each person edits his or her own copy of the files and chooses when to share those changes with the rest of the team. Thus, temporary or partial edits by one person do not interfere with another person's work.</a:t>
            </a:r>
            <a:endParaRPr sz="1400"/>
          </a:p>
          <a:p>
            <a:pPr indent="0" lvl="0" marL="0" rtl="0" algn="l">
              <a:spcBef>
                <a:spcPts val="0"/>
              </a:spcBef>
              <a:spcAft>
                <a:spcPts val="0"/>
              </a:spcAft>
              <a:buNone/>
            </a:pPr>
            <a:r>
              <a:rPr b="1" lang="tr-TR" sz="1400">
                <a:solidFill>
                  <a:srgbClr val="FF0000"/>
                </a:solidFill>
              </a:rPr>
              <a:t>Git Terminology :</a:t>
            </a:r>
            <a:r>
              <a:rPr lang="tr-TR" sz="1400"/>
              <a:t> </a:t>
            </a:r>
            <a:endParaRPr sz="1400"/>
          </a:p>
          <a:p>
            <a:pPr indent="0" lvl="0" marL="0" rtl="0" algn="l">
              <a:spcBef>
                <a:spcPts val="0"/>
              </a:spcBef>
              <a:spcAft>
                <a:spcPts val="0"/>
              </a:spcAft>
              <a:buNone/>
            </a:pPr>
            <a:r>
              <a:rPr b="1" lang="tr-TR" sz="1400"/>
              <a:t>Working tree</a:t>
            </a:r>
            <a:r>
              <a:rPr lang="tr-TR" sz="1400"/>
              <a:t> : Changes made in a project, working tree keeps the current state of files and folders.(Excluding the git folder)</a:t>
            </a:r>
            <a:endParaRPr sz="1400"/>
          </a:p>
          <a:p>
            <a:pPr indent="0" lvl="0" marL="0" rtl="0" algn="l">
              <a:spcBef>
                <a:spcPts val="0"/>
              </a:spcBef>
              <a:spcAft>
                <a:spcPts val="0"/>
              </a:spcAft>
              <a:buNone/>
            </a:pPr>
            <a:r>
              <a:rPr lang="tr-TR" sz="1400"/>
              <a:t>An index (Staging Area) : </a:t>
            </a:r>
            <a:r>
              <a:rPr lang="tr-TR" sz="1500">
                <a:solidFill>
                  <a:schemeClr val="dk1"/>
                </a:solidFill>
                <a:highlight>
                  <a:srgbClr val="FFFFFF"/>
                </a:highlight>
              </a:rPr>
              <a:t>It is like a snapshot of your working tree that contains all the current changes. Simply speaking, it’s a large file inside the </a:t>
            </a:r>
            <a:r>
              <a:rPr lang="tr-TR" sz="1300">
                <a:solidFill>
                  <a:srgbClr val="FF0266"/>
                </a:solidFill>
                <a:highlight>
                  <a:srgbClr val="FFFFFF"/>
                </a:highlight>
                <a:latin typeface="Courier New"/>
                <a:ea typeface="Courier New"/>
                <a:cs typeface="Courier New"/>
                <a:sym typeface="Courier New"/>
              </a:rPr>
              <a:t>.git</a:t>
            </a:r>
            <a:r>
              <a:rPr lang="tr-TR" sz="1500">
                <a:solidFill>
                  <a:schemeClr val="dk1"/>
                </a:solidFill>
                <a:highlight>
                  <a:srgbClr val="FFFFFF"/>
                </a:highlight>
              </a:rPr>
              <a:t> folder which contains all your files and their checksums.</a:t>
            </a:r>
            <a:endParaRPr sz="1400"/>
          </a:p>
          <a:p>
            <a:pPr indent="0" lvl="0" marL="0" rtl="0" algn="l">
              <a:spcBef>
                <a:spcPts val="0"/>
              </a:spcBef>
              <a:spcAft>
                <a:spcPts val="0"/>
              </a:spcAft>
              <a:buNone/>
            </a:pPr>
            <a:r>
              <a:rPr b="1" lang="tr-TR" sz="1400"/>
              <a:t>Commit </a:t>
            </a:r>
            <a:r>
              <a:rPr lang="tr-TR" sz="1400"/>
              <a:t>: </a:t>
            </a:r>
            <a:r>
              <a:rPr lang="tr-TR" sz="1500">
                <a:solidFill>
                  <a:schemeClr val="dk1"/>
                </a:solidFill>
                <a:highlight>
                  <a:srgbClr val="FFFFFF"/>
                </a:highlight>
              </a:rPr>
              <a:t>When we perform a commit, the created snapshot is added to the project history. You can browse the created commits and even restore the previous versions of the files.</a:t>
            </a:r>
            <a:endParaRPr sz="1500">
              <a:solidFill>
                <a:schemeClr val="dk1"/>
              </a:solidFill>
              <a:highlight>
                <a:srgbClr val="FFFFFF"/>
              </a:highlight>
            </a:endParaRPr>
          </a:p>
          <a:p>
            <a:pPr indent="0" lvl="0" marL="0" rtl="0" algn="l">
              <a:spcBef>
                <a:spcPts val="0"/>
              </a:spcBef>
              <a:spcAft>
                <a:spcPts val="0"/>
              </a:spcAft>
              <a:buNone/>
            </a:pPr>
            <a:r>
              <a:rPr b="1" lang="tr-TR" sz="1500">
                <a:solidFill>
                  <a:schemeClr val="dk1"/>
                </a:solidFill>
                <a:highlight>
                  <a:srgbClr val="FFFFFF"/>
                </a:highlight>
              </a:rPr>
              <a:t>Branch </a:t>
            </a:r>
            <a:r>
              <a:rPr lang="tr-TR" sz="1500">
                <a:solidFill>
                  <a:schemeClr val="dk1"/>
                </a:solidFill>
                <a:highlight>
                  <a:srgbClr val="FFFFFF"/>
                </a:highlight>
              </a:rPr>
              <a:t>: It is like an independent version of the same project stored in the same folder. You can switch between these independent versions, make changes as necessary, and at some point merge two versions together (or delete one of the versions completely). As the Git book says, “Branching means you diverge from the main line of development and continue to do work without messing with that main line”.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tr-TR" sz="1500">
                <a:solidFill>
                  <a:schemeClr val="dk1"/>
                </a:solidFill>
                <a:highlight>
                  <a:srgbClr val="FFFFFF"/>
                </a:highlight>
              </a:rPr>
              <a:t>File States </a:t>
            </a:r>
            <a:r>
              <a:rPr lang="tr-TR" sz="1500">
                <a:solidFill>
                  <a:schemeClr val="dk1"/>
                </a:solidFill>
                <a:highlight>
                  <a:srgbClr val="FFFFFF"/>
                </a:highlight>
              </a:rPr>
              <a:t>: </a:t>
            </a:r>
            <a:endParaRPr sz="1500">
              <a:solidFill>
                <a:schemeClr val="dk1"/>
              </a:solidFill>
              <a:highlight>
                <a:srgbClr val="FFFFFF"/>
              </a:highlight>
            </a:endParaRPr>
          </a:p>
          <a:p>
            <a:pPr indent="-323850" lvl="0" marL="457200" rtl="0" algn="l">
              <a:lnSpc>
                <a:spcPct val="115000"/>
              </a:lnSpc>
              <a:spcBef>
                <a:spcPts val="5100"/>
              </a:spcBef>
              <a:spcAft>
                <a:spcPts val="0"/>
              </a:spcAft>
              <a:buClr>
                <a:schemeClr val="dk1"/>
              </a:buClr>
              <a:buSzPts val="1500"/>
              <a:buChar char="●"/>
            </a:pPr>
            <a:r>
              <a:rPr lang="tr-TR" sz="1500">
                <a:solidFill>
                  <a:schemeClr val="dk1"/>
                </a:solidFill>
                <a:highlight>
                  <a:srgbClr val="FFFFFF"/>
                </a:highlight>
              </a:rPr>
              <a:t>Untracked — a new file was added to the working tree but it’s not tracked by Git yet. You can start to track it by using </a:t>
            </a:r>
            <a:r>
              <a:rPr lang="tr-TR" sz="1300">
                <a:solidFill>
                  <a:srgbClr val="FF0266"/>
                </a:solidFill>
                <a:highlight>
                  <a:srgbClr val="FFFFFF"/>
                </a:highlight>
                <a:latin typeface="Courier New"/>
                <a:ea typeface="Courier New"/>
                <a:cs typeface="Courier New"/>
                <a:sym typeface="Courier New"/>
              </a:rPr>
              <a:t>git add</a:t>
            </a:r>
            <a:r>
              <a:rPr lang="tr-TR" sz="1500">
                <a:solidFill>
                  <a:schemeClr val="dk1"/>
                </a:solidFill>
                <a:highlight>
                  <a:srgbClr val="FFFFFF"/>
                </a:highlight>
              </a:rPr>
              <a:t> command (see below).</a:t>
            </a:r>
            <a:endParaRPr sz="1500">
              <a:solidFill>
                <a:schemeClr val="dk1"/>
              </a:solidFill>
              <a:highlight>
                <a:srgbClr val="FFFFFF"/>
              </a:highlight>
            </a:endParaRPr>
          </a:p>
          <a:p>
            <a:pPr indent="-323850" lvl="0" marL="457200" rtl="0" algn="l">
              <a:lnSpc>
                <a:spcPct val="115000"/>
              </a:lnSpc>
              <a:spcBef>
                <a:spcPts val="0"/>
              </a:spcBef>
              <a:spcAft>
                <a:spcPts val="0"/>
              </a:spcAft>
              <a:buClr>
                <a:schemeClr val="dk1"/>
              </a:buClr>
              <a:buSzPts val="1500"/>
              <a:buChar char="●"/>
            </a:pPr>
            <a:r>
              <a:rPr lang="tr-TR" sz="1500">
                <a:solidFill>
                  <a:schemeClr val="dk1"/>
                </a:solidFill>
                <a:highlight>
                  <a:srgbClr val="FFFFFF"/>
                </a:highlight>
              </a:rPr>
              <a:t>Modified — the changes were made in the working tree but not yet staged for commit (in other words, these changes are not added to the current index).</a:t>
            </a:r>
            <a:endParaRPr sz="1500">
              <a:solidFill>
                <a:schemeClr val="dk1"/>
              </a:solidFill>
              <a:highlight>
                <a:srgbClr val="FFFFFF"/>
              </a:highlight>
            </a:endParaRPr>
          </a:p>
          <a:p>
            <a:pPr indent="-323850" lvl="0" marL="457200" rtl="0" algn="l">
              <a:lnSpc>
                <a:spcPct val="115000"/>
              </a:lnSpc>
              <a:spcBef>
                <a:spcPts val="0"/>
              </a:spcBef>
              <a:spcAft>
                <a:spcPts val="0"/>
              </a:spcAft>
              <a:buClr>
                <a:schemeClr val="dk1"/>
              </a:buClr>
              <a:buSzPts val="1500"/>
              <a:buChar char="●"/>
            </a:pPr>
            <a:r>
              <a:rPr lang="tr-TR" sz="1500">
                <a:solidFill>
                  <a:schemeClr val="dk1"/>
                </a:solidFill>
                <a:highlight>
                  <a:srgbClr val="FFFFFF"/>
                </a:highlight>
              </a:rPr>
              <a:t>Staged — the changes were added to the index. This way, they will become a part of the next commit.</a:t>
            </a:r>
            <a:endParaRPr sz="1500">
              <a:solidFill>
                <a:schemeClr val="dk1"/>
              </a:solidFill>
              <a:highlight>
                <a:srgbClr val="FFFFFF"/>
              </a:highlight>
            </a:endParaRPr>
          </a:p>
          <a:p>
            <a:pPr indent="-323850" lvl="0" marL="457200" rtl="0" algn="l">
              <a:lnSpc>
                <a:spcPct val="115000"/>
              </a:lnSpc>
              <a:spcBef>
                <a:spcPts val="0"/>
              </a:spcBef>
              <a:spcAft>
                <a:spcPts val="0"/>
              </a:spcAft>
              <a:buClr>
                <a:schemeClr val="dk1"/>
              </a:buClr>
              <a:buSzPts val="1500"/>
              <a:buChar char="●"/>
            </a:pPr>
            <a:r>
              <a:rPr lang="tr-TR" sz="1500">
                <a:solidFill>
                  <a:schemeClr val="dk1"/>
                </a:solidFill>
                <a:highlight>
                  <a:srgbClr val="FFFFFF"/>
                </a:highlight>
              </a:rPr>
              <a:t>Commited — the changes were added to the project history as a part of a commit. All commits are stored in the </a:t>
            </a:r>
            <a:r>
              <a:rPr lang="tr-TR" sz="1300">
                <a:solidFill>
                  <a:srgbClr val="FF0266"/>
                </a:solidFill>
                <a:highlight>
                  <a:srgbClr val="FFFFFF"/>
                </a:highlight>
                <a:latin typeface="Courier New"/>
                <a:ea typeface="Courier New"/>
                <a:cs typeface="Courier New"/>
                <a:sym typeface="Courier New"/>
              </a:rPr>
              <a:t>.git</a:t>
            </a:r>
            <a:r>
              <a:rPr lang="tr-TR" sz="1500">
                <a:solidFill>
                  <a:schemeClr val="dk1"/>
                </a:solidFill>
                <a:highlight>
                  <a:srgbClr val="FFFFFF"/>
                </a:highlight>
              </a:rPr>
              <a:t> folder.</a:t>
            </a:r>
            <a:endParaRPr sz="1500">
              <a:solidFill>
                <a:schemeClr val="dk1"/>
              </a:solidFill>
              <a:highlight>
                <a:srgbClr val="FFFFFF"/>
              </a:highlight>
            </a:endParaRPr>
          </a:p>
          <a:p>
            <a:pPr indent="0" lvl="0" marL="0" rtl="0" algn="l">
              <a:spcBef>
                <a:spcPts val="5100"/>
              </a:spcBef>
              <a:spcAft>
                <a:spcPts val="0"/>
              </a:spcAft>
              <a:buNone/>
            </a:pPr>
            <a:r>
              <a:rPr b="1" lang="tr-TR" sz="1400">
                <a:solidFill>
                  <a:srgbClr val="FF0000"/>
                </a:solidFill>
              </a:rPr>
              <a:t>Git Commands :</a:t>
            </a:r>
            <a:r>
              <a:rPr lang="tr-TR" sz="1400">
                <a:solidFill>
                  <a:schemeClr val="dk1"/>
                </a:solidFill>
              </a:rPr>
              <a:t> </a:t>
            </a:r>
            <a:endParaRPr sz="1400"/>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2"/>
              </a:rPr>
              <a:t>git init</a:t>
            </a:r>
            <a:r>
              <a:rPr lang="tr-TR" sz="1150">
                <a:solidFill>
                  <a:schemeClr val="hlink"/>
                </a:solidFill>
              </a:rPr>
              <a:t> : Init-Reinit a repository : </a:t>
            </a:r>
            <a:r>
              <a:rPr lang="tr-TR" sz="1300">
                <a:solidFill>
                  <a:srgbClr val="2F3235"/>
                </a:solidFill>
                <a:highlight>
                  <a:srgbClr val="FFFFFF"/>
                </a:highlight>
                <a:latin typeface="Courier New"/>
                <a:ea typeface="Courier New"/>
                <a:cs typeface="Courier New"/>
                <a:sym typeface="Courier New"/>
              </a:rPr>
              <a:t>git init -b primary</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3"/>
              </a:rPr>
              <a:t>git status</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rgbClr val="FF6336"/>
                </a:solidFill>
                <a:uFill>
                  <a:noFill/>
                </a:uFill>
                <a:hlinkClick r:id="rId4">
                  <a:extLst>
                    <a:ext uri="{A12FA001-AC4F-418D-AE19-62706E023703}">
                      <ahyp:hlinkClr val="tx"/>
                    </a:ext>
                  </a:extLst>
                </a:hlinkClick>
              </a:rPr>
              <a:t>git add</a:t>
            </a:r>
            <a:endParaRPr sz="1150">
              <a:solidFill>
                <a:srgbClr val="FF6336"/>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5"/>
              </a:rPr>
              <a:t>git commit</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6"/>
              </a:rPr>
              <a:t>git push/pull</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7"/>
              </a:rPr>
              <a:t>git stash</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8"/>
              </a:rPr>
              <a:t>git log</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9"/>
              </a:rPr>
              <a:t>git branch</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10"/>
              </a:rPr>
              <a:t>git checkout</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11"/>
              </a:rPr>
              <a:t>git merge</a:t>
            </a:r>
            <a:endParaRPr sz="1150">
              <a:solidFill>
                <a:schemeClr val="hlink"/>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1931a4c952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11931a4c952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400">
                <a:solidFill>
                  <a:srgbClr val="FF0000"/>
                </a:solidFill>
              </a:rPr>
              <a:t>Version Control : </a:t>
            </a:r>
            <a:endParaRPr b="1" sz="1400">
              <a:solidFill>
                <a:srgbClr val="FF0000"/>
              </a:solidFill>
            </a:endParaRPr>
          </a:p>
          <a:p>
            <a:pPr indent="0" lvl="0" marL="0" rtl="0" algn="l">
              <a:spcBef>
                <a:spcPts val="0"/>
              </a:spcBef>
              <a:spcAft>
                <a:spcPts val="0"/>
              </a:spcAft>
              <a:buNone/>
            </a:pPr>
            <a:r>
              <a:rPr lang="tr-TR" sz="1400"/>
              <a:t>Version control enables multiple developers simultaneously work on a single project. Each person edits his or her own copy of the files and chooses when to share those changes with the rest of the team. Thus, temporary or partial edits by one person do not interfere with another person's work.</a:t>
            </a:r>
            <a:endParaRPr sz="1400"/>
          </a:p>
          <a:p>
            <a:pPr indent="0" lvl="0" marL="0" rtl="0" algn="l">
              <a:spcBef>
                <a:spcPts val="0"/>
              </a:spcBef>
              <a:spcAft>
                <a:spcPts val="0"/>
              </a:spcAft>
              <a:buNone/>
            </a:pPr>
            <a:r>
              <a:rPr b="1" lang="tr-TR" sz="1400">
                <a:solidFill>
                  <a:srgbClr val="FF0000"/>
                </a:solidFill>
              </a:rPr>
              <a:t>Git Terminology :</a:t>
            </a:r>
            <a:r>
              <a:rPr lang="tr-TR" sz="1400"/>
              <a:t> </a:t>
            </a:r>
            <a:endParaRPr sz="1400"/>
          </a:p>
          <a:p>
            <a:pPr indent="0" lvl="0" marL="0" rtl="0" algn="l">
              <a:spcBef>
                <a:spcPts val="0"/>
              </a:spcBef>
              <a:spcAft>
                <a:spcPts val="0"/>
              </a:spcAft>
              <a:buNone/>
            </a:pPr>
            <a:r>
              <a:rPr b="1" lang="tr-TR" sz="1400"/>
              <a:t>Working tree</a:t>
            </a:r>
            <a:r>
              <a:rPr lang="tr-TR" sz="1400"/>
              <a:t> : Changes made in a project, working tree keeps the current state of files and folders.(Excluding the git folder)</a:t>
            </a:r>
            <a:endParaRPr sz="1400"/>
          </a:p>
          <a:p>
            <a:pPr indent="0" lvl="0" marL="0" rtl="0" algn="l">
              <a:spcBef>
                <a:spcPts val="0"/>
              </a:spcBef>
              <a:spcAft>
                <a:spcPts val="0"/>
              </a:spcAft>
              <a:buNone/>
            </a:pPr>
            <a:r>
              <a:rPr lang="tr-TR" sz="1400"/>
              <a:t>An index (Staging Area) : </a:t>
            </a:r>
            <a:r>
              <a:rPr lang="tr-TR" sz="1500">
                <a:solidFill>
                  <a:schemeClr val="dk1"/>
                </a:solidFill>
                <a:highlight>
                  <a:srgbClr val="FFFFFF"/>
                </a:highlight>
              </a:rPr>
              <a:t>It is like a snapshot of your working tree that contains all the current changes. Simply speaking, it’s a large file inside the </a:t>
            </a:r>
            <a:r>
              <a:rPr lang="tr-TR" sz="1300">
                <a:solidFill>
                  <a:srgbClr val="FF0266"/>
                </a:solidFill>
                <a:highlight>
                  <a:srgbClr val="FFFFFF"/>
                </a:highlight>
                <a:latin typeface="Courier New"/>
                <a:ea typeface="Courier New"/>
                <a:cs typeface="Courier New"/>
                <a:sym typeface="Courier New"/>
              </a:rPr>
              <a:t>.git</a:t>
            </a:r>
            <a:r>
              <a:rPr lang="tr-TR" sz="1500">
                <a:solidFill>
                  <a:schemeClr val="dk1"/>
                </a:solidFill>
                <a:highlight>
                  <a:srgbClr val="FFFFFF"/>
                </a:highlight>
              </a:rPr>
              <a:t> folder which contains all your files and their checksums.</a:t>
            </a:r>
            <a:endParaRPr sz="1400"/>
          </a:p>
          <a:p>
            <a:pPr indent="0" lvl="0" marL="0" rtl="0" algn="l">
              <a:spcBef>
                <a:spcPts val="0"/>
              </a:spcBef>
              <a:spcAft>
                <a:spcPts val="0"/>
              </a:spcAft>
              <a:buNone/>
            </a:pPr>
            <a:r>
              <a:rPr b="1" lang="tr-TR" sz="1400"/>
              <a:t>Commit </a:t>
            </a:r>
            <a:r>
              <a:rPr lang="tr-TR" sz="1400"/>
              <a:t>: </a:t>
            </a:r>
            <a:r>
              <a:rPr lang="tr-TR" sz="1500">
                <a:solidFill>
                  <a:schemeClr val="dk1"/>
                </a:solidFill>
                <a:highlight>
                  <a:srgbClr val="FFFFFF"/>
                </a:highlight>
              </a:rPr>
              <a:t>When we perform a commit, the created snapshot is added to the project history. You can browse the created commits and even restore the previous versions of the files.</a:t>
            </a:r>
            <a:endParaRPr sz="1500">
              <a:solidFill>
                <a:schemeClr val="dk1"/>
              </a:solidFill>
              <a:highlight>
                <a:srgbClr val="FFFFFF"/>
              </a:highlight>
            </a:endParaRPr>
          </a:p>
          <a:p>
            <a:pPr indent="0" lvl="0" marL="0" rtl="0" algn="l">
              <a:spcBef>
                <a:spcPts val="0"/>
              </a:spcBef>
              <a:spcAft>
                <a:spcPts val="0"/>
              </a:spcAft>
              <a:buNone/>
            </a:pPr>
            <a:r>
              <a:rPr b="1" lang="tr-TR" sz="1500">
                <a:solidFill>
                  <a:schemeClr val="dk1"/>
                </a:solidFill>
                <a:highlight>
                  <a:srgbClr val="FFFFFF"/>
                </a:highlight>
              </a:rPr>
              <a:t>Branch </a:t>
            </a:r>
            <a:r>
              <a:rPr lang="tr-TR" sz="1500">
                <a:solidFill>
                  <a:schemeClr val="dk1"/>
                </a:solidFill>
                <a:highlight>
                  <a:srgbClr val="FFFFFF"/>
                </a:highlight>
              </a:rPr>
              <a:t>: It is like an independent version of the same project stored in the same folder. You can switch between these independent versions, make changes as necessary, and at some point merge two versions together (or delete one of the versions completely). As the Git book says, “Branching means you diverge from the main line of development and continue to do work without messing with that main line”.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tr-TR" sz="1500">
                <a:solidFill>
                  <a:schemeClr val="dk1"/>
                </a:solidFill>
                <a:highlight>
                  <a:srgbClr val="FFFFFF"/>
                </a:highlight>
              </a:rPr>
              <a:t>File States </a:t>
            </a:r>
            <a:r>
              <a:rPr lang="tr-TR" sz="1500">
                <a:solidFill>
                  <a:schemeClr val="dk1"/>
                </a:solidFill>
                <a:highlight>
                  <a:srgbClr val="FFFFFF"/>
                </a:highlight>
              </a:rPr>
              <a:t>: </a:t>
            </a:r>
            <a:endParaRPr sz="1500">
              <a:solidFill>
                <a:schemeClr val="dk1"/>
              </a:solidFill>
              <a:highlight>
                <a:srgbClr val="FFFFFF"/>
              </a:highlight>
            </a:endParaRPr>
          </a:p>
          <a:p>
            <a:pPr indent="-323850" lvl="0" marL="457200" rtl="0" algn="l">
              <a:lnSpc>
                <a:spcPct val="115000"/>
              </a:lnSpc>
              <a:spcBef>
                <a:spcPts val="5100"/>
              </a:spcBef>
              <a:spcAft>
                <a:spcPts val="0"/>
              </a:spcAft>
              <a:buClr>
                <a:schemeClr val="dk1"/>
              </a:buClr>
              <a:buSzPts val="1500"/>
              <a:buChar char="●"/>
            </a:pPr>
            <a:r>
              <a:rPr lang="tr-TR" sz="1500">
                <a:solidFill>
                  <a:schemeClr val="dk1"/>
                </a:solidFill>
                <a:highlight>
                  <a:srgbClr val="FFFFFF"/>
                </a:highlight>
              </a:rPr>
              <a:t>Untracked — a new file was added to the working tree but it’s not tracked by Git yet. You can start to track it by using </a:t>
            </a:r>
            <a:r>
              <a:rPr lang="tr-TR" sz="1300">
                <a:solidFill>
                  <a:srgbClr val="FF0266"/>
                </a:solidFill>
                <a:highlight>
                  <a:srgbClr val="FFFFFF"/>
                </a:highlight>
                <a:latin typeface="Courier New"/>
                <a:ea typeface="Courier New"/>
                <a:cs typeface="Courier New"/>
                <a:sym typeface="Courier New"/>
              </a:rPr>
              <a:t>git add</a:t>
            </a:r>
            <a:r>
              <a:rPr lang="tr-TR" sz="1500">
                <a:solidFill>
                  <a:schemeClr val="dk1"/>
                </a:solidFill>
                <a:highlight>
                  <a:srgbClr val="FFFFFF"/>
                </a:highlight>
              </a:rPr>
              <a:t> command (see below).</a:t>
            </a:r>
            <a:endParaRPr sz="1500">
              <a:solidFill>
                <a:schemeClr val="dk1"/>
              </a:solidFill>
              <a:highlight>
                <a:srgbClr val="FFFFFF"/>
              </a:highlight>
            </a:endParaRPr>
          </a:p>
          <a:p>
            <a:pPr indent="-323850" lvl="0" marL="457200" rtl="0" algn="l">
              <a:lnSpc>
                <a:spcPct val="115000"/>
              </a:lnSpc>
              <a:spcBef>
                <a:spcPts val="0"/>
              </a:spcBef>
              <a:spcAft>
                <a:spcPts val="0"/>
              </a:spcAft>
              <a:buClr>
                <a:schemeClr val="dk1"/>
              </a:buClr>
              <a:buSzPts val="1500"/>
              <a:buChar char="●"/>
            </a:pPr>
            <a:r>
              <a:rPr lang="tr-TR" sz="1500">
                <a:solidFill>
                  <a:schemeClr val="dk1"/>
                </a:solidFill>
                <a:highlight>
                  <a:srgbClr val="FFFFFF"/>
                </a:highlight>
              </a:rPr>
              <a:t>Modified — the changes were made in the working tree but not yet staged for commit (in other words, these changes are not added to the current index).</a:t>
            </a:r>
            <a:endParaRPr sz="1500">
              <a:solidFill>
                <a:schemeClr val="dk1"/>
              </a:solidFill>
              <a:highlight>
                <a:srgbClr val="FFFFFF"/>
              </a:highlight>
            </a:endParaRPr>
          </a:p>
          <a:p>
            <a:pPr indent="-323850" lvl="0" marL="457200" rtl="0" algn="l">
              <a:lnSpc>
                <a:spcPct val="115000"/>
              </a:lnSpc>
              <a:spcBef>
                <a:spcPts val="0"/>
              </a:spcBef>
              <a:spcAft>
                <a:spcPts val="0"/>
              </a:spcAft>
              <a:buClr>
                <a:schemeClr val="dk1"/>
              </a:buClr>
              <a:buSzPts val="1500"/>
              <a:buChar char="●"/>
            </a:pPr>
            <a:r>
              <a:rPr lang="tr-TR" sz="1500">
                <a:solidFill>
                  <a:schemeClr val="dk1"/>
                </a:solidFill>
                <a:highlight>
                  <a:srgbClr val="FFFFFF"/>
                </a:highlight>
              </a:rPr>
              <a:t>Staged — the changes were added to the index. This way, they will become a part of the next commit.</a:t>
            </a:r>
            <a:endParaRPr sz="1500">
              <a:solidFill>
                <a:schemeClr val="dk1"/>
              </a:solidFill>
              <a:highlight>
                <a:srgbClr val="FFFFFF"/>
              </a:highlight>
            </a:endParaRPr>
          </a:p>
          <a:p>
            <a:pPr indent="-323850" lvl="0" marL="457200" rtl="0" algn="l">
              <a:lnSpc>
                <a:spcPct val="115000"/>
              </a:lnSpc>
              <a:spcBef>
                <a:spcPts val="0"/>
              </a:spcBef>
              <a:spcAft>
                <a:spcPts val="0"/>
              </a:spcAft>
              <a:buClr>
                <a:schemeClr val="dk1"/>
              </a:buClr>
              <a:buSzPts val="1500"/>
              <a:buChar char="●"/>
            </a:pPr>
            <a:r>
              <a:rPr lang="tr-TR" sz="1500">
                <a:solidFill>
                  <a:schemeClr val="dk1"/>
                </a:solidFill>
                <a:highlight>
                  <a:srgbClr val="FFFFFF"/>
                </a:highlight>
              </a:rPr>
              <a:t>Commited — the changes were added to the project history as a part of a commit. All commits are stored in the </a:t>
            </a:r>
            <a:r>
              <a:rPr lang="tr-TR" sz="1300">
                <a:solidFill>
                  <a:srgbClr val="FF0266"/>
                </a:solidFill>
                <a:highlight>
                  <a:srgbClr val="FFFFFF"/>
                </a:highlight>
                <a:latin typeface="Courier New"/>
                <a:ea typeface="Courier New"/>
                <a:cs typeface="Courier New"/>
                <a:sym typeface="Courier New"/>
              </a:rPr>
              <a:t>.git</a:t>
            </a:r>
            <a:r>
              <a:rPr lang="tr-TR" sz="1500">
                <a:solidFill>
                  <a:schemeClr val="dk1"/>
                </a:solidFill>
                <a:highlight>
                  <a:srgbClr val="FFFFFF"/>
                </a:highlight>
              </a:rPr>
              <a:t> folder.</a:t>
            </a:r>
            <a:endParaRPr sz="1500">
              <a:solidFill>
                <a:schemeClr val="dk1"/>
              </a:solidFill>
              <a:highlight>
                <a:srgbClr val="FFFFFF"/>
              </a:highlight>
            </a:endParaRPr>
          </a:p>
          <a:p>
            <a:pPr indent="0" lvl="0" marL="0" rtl="0" algn="l">
              <a:spcBef>
                <a:spcPts val="5100"/>
              </a:spcBef>
              <a:spcAft>
                <a:spcPts val="0"/>
              </a:spcAft>
              <a:buNone/>
            </a:pPr>
            <a:r>
              <a:rPr b="1" lang="tr-TR" sz="1400">
                <a:solidFill>
                  <a:srgbClr val="FF0000"/>
                </a:solidFill>
              </a:rPr>
              <a:t>Git Commands :</a:t>
            </a:r>
            <a:r>
              <a:rPr lang="tr-TR" sz="1400">
                <a:solidFill>
                  <a:schemeClr val="dk1"/>
                </a:solidFill>
              </a:rPr>
              <a:t> </a:t>
            </a:r>
            <a:endParaRPr sz="1400"/>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2"/>
              </a:rPr>
              <a:t>git init</a:t>
            </a:r>
            <a:r>
              <a:rPr lang="tr-TR" sz="1150">
                <a:solidFill>
                  <a:schemeClr val="hlink"/>
                </a:solidFill>
              </a:rPr>
              <a:t> : Init-Reinit a repository : </a:t>
            </a:r>
            <a:r>
              <a:rPr lang="tr-TR" sz="1300">
                <a:solidFill>
                  <a:srgbClr val="2F3235"/>
                </a:solidFill>
                <a:highlight>
                  <a:srgbClr val="FFFFFF"/>
                </a:highlight>
                <a:latin typeface="Courier New"/>
                <a:ea typeface="Courier New"/>
                <a:cs typeface="Courier New"/>
                <a:sym typeface="Courier New"/>
              </a:rPr>
              <a:t>git init -b primary</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3"/>
              </a:rPr>
              <a:t>git status</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rgbClr val="FF6336"/>
                </a:solidFill>
                <a:uFill>
                  <a:noFill/>
                </a:uFill>
                <a:hlinkClick r:id="rId4">
                  <a:extLst>
                    <a:ext uri="{A12FA001-AC4F-418D-AE19-62706E023703}">
                      <ahyp:hlinkClr val="tx"/>
                    </a:ext>
                  </a:extLst>
                </a:hlinkClick>
              </a:rPr>
              <a:t>git add</a:t>
            </a:r>
            <a:endParaRPr sz="1150">
              <a:solidFill>
                <a:srgbClr val="FF6336"/>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5"/>
              </a:rPr>
              <a:t>git commit</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6"/>
              </a:rPr>
              <a:t>git push/pull</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7"/>
              </a:rPr>
              <a:t>git stash</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8"/>
              </a:rPr>
              <a:t>git log</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9"/>
              </a:rPr>
              <a:t>git branch</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10"/>
              </a:rPr>
              <a:t>git checkout</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11"/>
              </a:rPr>
              <a:t>git merge</a:t>
            </a:r>
            <a:endParaRPr sz="1150">
              <a:solidFill>
                <a:schemeClr val="hlink"/>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1931a4c952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g11931a4c952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1931a4c952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g11931a4c952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git push origin master</a:t>
            </a:r>
            <a:endParaRPr sz="1400"/>
          </a:p>
          <a:p>
            <a:pPr indent="0" lvl="0" marL="0" rtl="0" algn="l">
              <a:lnSpc>
                <a:spcPct val="110000"/>
              </a:lnSpc>
              <a:spcBef>
                <a:spcPts val="600"/>
              </a:spcBef>
              <a:spcAft>
                <a:spcPts val="0"/>
              </a:spcAft>
              <a:buNone/>
            </a:pPr>
            <a:r>
              <a:rPr lang="tr-TR" sz="2400">
                <a:solidFill>
                  <a:srgbClr val="666666"/>
                </a:solidFill>
                <a:latin typeface="Calibri"/>
                <a:ea typeface="Calibri"/>
                <a:cs typeface="Calibri"/>
                <a:sym typeface="Calibri"/>
              </a:rPr>
              <a:t>init</a:t>
            </a:r>
            <a:endParaRPr sz="2400">
              <a:solidFill>
                <a:srgbClr val="666666"/>
              </a:solidFill>
              <a:latin typeface="Calibri"/>
              <a:ea typeface="Calibri"/>
              <a:cs typeface="Calibri"/>
              <a:sym typeface="Calibri"/>
            </a:endParaRPr>
          </a:p>
          <a:p>
            <a:pPr indent="0" lvl="0" marL="0" rtl="0" algn="l">
              <a:lnSpc>
                <a:spcPct val="110000"/>
              </a:lnSpc>
              <a:spcBef>
                <a:spcPts val="600"/>
              </a:spcBef>
              <a:spcAft>
                <a:spcPts val="0"/>
              </a:spcAft>
              <a:buNone/>
            </a:pPr>
            <a:r>
              <a:rPr lang="tr-TR" sz="2400">
                <a:solidFill>
                  <a:srgbClr val="666666"/>
                </a:solidFill>
                <a:latin typeface="Calibri"/>
                <a:ea typeface="Calibri"/>
                <a:cs typeface="Calibri"/>
                <a:sym typeface="Calibri"/>
              </a:rPr>
              <a:t>version</a:t>
            </a:r>
            <a:endParaRPr sz="2400">
              <a:solidFill>
                <a:srgbClr val="666666"/>
              </a:solidFill>
              <a:latin typeface="Calibri"/>
              <a:ea typeface="Calibri"/>
              <a:cs typeface="Calibri"/>
              <a:sym typeface="Calibri"/>
            </a:endParaRPr>
          </a:p>
          <a:p>
            <a:pPr indent="0" lvl="0" marL="0" rtl="0" algn="l">
              <a:lnSpc>
                <a:spcPct val="110000"/>
              </a:lnSpc>
              <a:spcBef>
                <a:spcPts val="600"/>
              </a:spcBef>
              <a:spcAft>
                <a:spcPts val="0"/>
              </a:spcAft>
              <a:buNone/>
            </a:pPr>
            <a:r>
              <a:rPr lang="tr-TR" sz="2400">
                <a:solidFill>
                  <a:srgbClr val="666666"/>
                </a:solidFill>
                <a:latin typeface="Calibri"/>
                <a:ea typeface="Calibri"/>
                <a:cs typeface="Calibri"/>
                <a:sym typeface="Calibri"/>
              </a:rPr>
              <a:t>status</a:t>
            </a:r>
            <a:endParaRPr sz="2400">
              <a:solidFill>
                <a:srgbClr val="666666"/>
              </a:solidFill>
              <a:latin typeface="Calibri"/>
              <a:ea typeface="Calibri"/>
              <a:cs typeface="Calibri"/>
              <a:sym typeface="Calibri"/>
            </a:endParaRPr>
          </a:p>
          <a:p>
            <a:pPr indent="0" lvl="0" marL="0" rtl="0" algn="l">
              <a:lnSpc>
                <a:spcPct val="110000"/>
              </a:lnSpc>
              <a:spcBef>
                <a:spcPts val="600"/>
              </a:spcBef>
              <a:spcAft>
                <a:spcPts val="0"/>
              </a:spcAft>
              <a:buNone/>
            </a:pPr>
            <a:r>
              <a:rPr lang="tr-TR" sz="2400">
                <a:solidFill>
                  <a:srgbClr val="666666"/>
                </a:solidFill>
                <a:latin typeface="Calibri"/>
                <a:ea typeface="Calibri"/>
                <a:cs typeface="Calibri"/>
                <a:sym typeface="Calibri"/>
              </a:rPr>
              <a:t>add</a:t>
            </a:r>
            <a:endParaRPr sz="2400">
              <a:solidFill>
                <a:srgbClr val="666666"/>
              </a:solidFill>
              <a:latin typeface="Calibri"/>
              <a:ea typeface="Calibri"/>
              <a:cs typeface="Calibri"/>
              <a:sym typeface="Calibri"/>
            </a:endParaRPr>
          </a:p>
          <a:p>
            <a:pPr indent="0" lvl="0" marL="0" rtl="0" algn="l">
              <a:lnSpc>
                <a:spcPct val="110000"/>
              </a:lnSpc>
              <a:spcBef>
                <a:spcPts val="600"/>
              </a:spcBef>
              <a:spcAft>
                <a:spcPts val="0"/>
              </a:spcAft>
              <a:buNone/>
            </a:pPr>
            <a:r>
              <a:rPr lang="tr-TR" sz="2400">
                <a:solidFill>
                  <a:srgbClr val="666666"/>
                </a:solidFill>
                <a:latin typeface="Calibri"/>
                <a:ea typeface="Calibri"/>
                <a:cs typeface="Calibri"/>
                <a:sym typeface="Calibri"/>
              </a:rPr>
              <a:t>git remote add origin </a:t>
            </a:r>
            <a:r>
              <a:rPr lang="tr-TR" sz="2400" u="sng">
                <a:solidFill>
                  <a:srgbClr val="007BB9"/>
                </a:solidFill>
                <a:latin typeface="Calibri"/>
                <a:ea typeface="Calibri"/>
                <a:cs typeface="Calibri"/>
                <a:sym typeface="Calibri"/>
                <a:hlinkClick r:id="rId2">
                  <a:extLst>
                    <a:ext uri="{A12FA001-AC4F-418D-AE19-62706E023703}">
                      <ahyp:hlinkClr val="tx"/>
                    </a:ext>
                  </a:extLst>
                </a:hlinkClick>
              </a:rPr>
              <a:t>https://github.com</a:t>
            </a:r>
            <a:r>
              <a:rPr lang="tr-TR" sz="2400">
                <a:solidFill>
                  <a:srgbClr val="666666"/>
                </a:solidFill>
                <a:latin typeface="Calibri"/>
                <a:ea typeface="Calibri"/>
                <a:cs typeface="Calibri"/>
                <a:sym typeface="Calibri"/>
              </a:rPr>
              <a:t>, </a:t>
            </a:r>
            <a:endParaRPr sz="2400">
              <a:solidFill>
                <a:srgbClr val="666666"/>
              </a:solidFill>
              <a:latin typeface="Calibri"/>
              <a:ea typeface="Calibri"/>
              <a:cs typeface="Calibri"/>
              <a:sym typeface="Calibri"/>
            </a:endParaRPr>
          </a:p>
          <a:p>
            <a:pPr indent="0" lvl="0" marL="0" rtl="0" algn="l">
              <a:lnSpc>
                <a:spcPct val="110000"/>
              </a:lnSpc>
              <a:spcBef>
                <a:spcPts val="600"/>
              </a:spcBef>
              <a:spcAft>
                <a:spcPts val="0"/>
              </a:spcAft>
              <a:buNone/>
            </a:pPr>
            <a:r>
              <a:rPr lang="tr-TR" sz="2400">
                <a:solidFill>
                  <a:srgbClr val="666666"/>
                </a:solidFill>
                <a:latin typeface="Calibri"/>
                <a:ea typeface="Calibri"/>
                <a:cs typeface="Calibri"/>
                <a:sym typeface="Calibri"/>
              </a:rPr>
              <a:t>git commit </a:t>
            </a:r>
            <a:endParaRPr sz="2400">
              <a:solidFill>
                <a:srgbClr val="666666"/>
              </a:solidFill>
              <a:latin typeface="Calibri"/>
              <a:ea typeface="Calibri"/>
              <a:cs typeface="Calibri"/>
              <a:sym typeface="Calibri"/>
            </a:endParaRPr>
          </a:p>
          <a:p>
            <a:pPr indent="0" lvl="0" marL="0" rtl="0" algn="l">
              <a:lnSpc>
                <a:spcPct val="110000"/>
              </a:lnSpc>
              <a:spcBef>
                <a:spcPts val="600"/>
              </a:spcBef>
              <a:spcAft>
                <a:spcPts val="0"/>
              </a:spcAft>
              <a:buNone/>
            </a:pPr>
            <a:r>
              <a:rPr lang="tr-TR" sz="2400">
                <a:solidFill>
                  <a:srgbClr val="666666"/>
                </a:solidFill>
                <a:latin typeface="Calibri"/>
                <a:ea typeface="Calibri"/>
                <a:cs typeface="Calibri"/>
                <a:sym typeface="Calibri"/>
              </a:rPr>
              <a:t>git push origin master</a:t>
            </a:r>
            <a:endParaRPr sz="2400">
              <a:solidFill>
                <a:srgbClr val="666666"/>
              </a:solidFill>
              <a:latin typeface="Calibri"/>
              <a:ea typeface="Calibri"/>
              <a:cs typeface="Calibri"/>
              <a:sym typeface="Calibri"/>
            </a:endParaRPr>
          </a:p>
          <a:p>
            <a:pPr indent="0" lvl="0" marL="0" rtl="0" algn="l">
              <a:lnSpc>
                <a:spcPct val="110000"/>
              </a:lnSpc>
              <a:spcBef>
                <a:spcPts val="600"/>
              </a:spcBef>
              <a:spcAft>
                <a:spcPts val="0"/>
              </a:spcAft>
              <a:buNone/>
            </a:pPr>
            <a:r>
              <a:rPr lang="tr-TR" sz="2400">
                <a:solidFill>
                  <a:srgbClr val="666666"/>
                </a:solidFill>
                <a:latin typeface="Calibri"/>
                <a:ea typeface="Calibri"/>
                <a:cs typeface="Calibri"/>
                <a:sym typeface="Calibri"/>
              </a:rPr>
              <a:t>git push</a:t>
            </a:r>
            <a:endParaRPr sz="2400">
              <a:solidFill>
                <a:srgbClr val="666666"/>
              </a:solidFill>
              <a:latin typeface="Calibri"/>
              <a:ea typeface="Calibri"/>
              <a:cs typeface="Calibri"/>
              <a:sym typeface="Calibri"/>
            </a:endParaRPr>
          </a:p>
          <a:p>
            <a:pPr indent="0" lvl="0" marL="0" rtl="0" algn="l">
              <a:lnSpc>
                <a:spcPct val="110000"/>
              </a:lnSpc>
              <a:spcBef>
                <a:spcPts val="600"/>
              </a:spcBef>
              <a:spcAft>
                <a:spcPts val="0"/>
              </a:spcAft>
              <a:buClr>
                <a:schemeClr val="dk1"/>
              </a:buClr>
              <a:buSzPts val="1100"/>
              <a:buFont typeface="Arial"/>
              <a:buNone/>
            </a:pPr>
            <a:r>
              <a:rPr b="1" lang="tr-TR" sz="2400">
                <a:solidFill>
                  <a:srgbClr val="FF0000"/>
                </a:solidFill>
                <a:latin typeface="Calibri"/>
                <a:ea typeface="Calibri"/>
                <a:cs typeface="Calibri"/>
                <a:sym typeface="Calibri"/>
              </a:rPr>
              <a:t>git clone workout</a:t>
            </a:r>
            <a:endParaRPr b="1" sz="2400">
              <a:solidFill>
                <a:srgbClr val="FF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1931a4c952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g11931a4c952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How to create a new repository</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t>Who used it up to which point?  </a:t>
            </a:r>
            <a:endParaRPr b="1" sz="2400"/>
          </a:p>
          <a:p>
            <a:pPr indent="0" lvl="0" marL="0" rtl="0" algn="l">
              <a:spcBef>
                <a:spcPts val="0"/>
              </a:spcBef>
              <a:spcAft>
                <a:spcPts val="0"/>
              </a:spcAft>
              <a:buNone/>
            </a:pPr>
            <a:r>
              <a:rPr b="1" lang="tr-TR" sz="2400"/>
              <a:t>Did you resolve any conflicts?</a:t>
            </a:r>
            <a:endParaRPr b="1" sz="2400"/>
          </a:p>
          <a:p>
            <a:pPr indent="0" lvl="0" marL="0" rtl="0" algn="l">
              <a:spcBef>
                <a:spcPts val="0"/>
              </a:spcBef>
              <a:spcAft>
                <a:spcPts val="0"/>
              </a:spcAft>
              <a:buNone/>
            </a:pPr>
            <a:r>
              <a:rPr b="1" lang="tr-TR" sz="2400"/>
              <a:t>Did you contribute to any open source project?</a:t>
            </a:r>
            <a:endParaRPr b="1" sz="2400"/>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1931a4c952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g11931a4c95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How to delete an existing Repository</a:t>
            </a:r>
            <a:endParaRPr sz="1400"/>
          </a:p>
          <a:p>
            <a:pPr indent="0" lvl="0" marL="0" rtl="0" algn="l">
              <a:spcBef>
                <a:spcPts val="0"/>
              </a:spcBef>
              <a:spcAft>
                <a:spcPts val="0"/>
              </a:spcAft>
              <a:buNone/>
            </a:pPr>
            <a:r>
              <a:rPr lang="tr-TR" sz="1400"/>
              <a:t>and other interface details such as Github API and etc.</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1931a4c952_1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11931a4c952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Installation of Github Desktop</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1931a4c952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11931a4c952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It’s necessary to authorize Github Desktop application just like any other Git UI tool.</a:t>
            </a: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1931a4c952_1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g11931a4c952_1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Clone a local repository to a local folder.</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1931a4c95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0" name="Google Shape;1170;g11931a4c95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1931a4c952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11931a4c952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1931a4c952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11931a4c952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Authorize GitKraken. </a:t>
            </a: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1931a4c952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g11931a4c952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How do we create a profile. </a:t>
            </a: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1931a4c952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g11931a4c952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Initialize a repository with GitKraken.</a:t>
            </a: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1931a4c952_1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5" name="Google Shape;1205;g11931a4c952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Open an existing repository.</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SLIDES_API154965030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SLIDES_API154965030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dk1"/>
                </a:solidFill>
              </a:rPr>
              <a:t>Hard or Easy</a:t>
            </a:r>
            <a:endParaRPr b="1">
              <a:solidFill>
                <a:schemeClr val="dk1"/>
              </a:solidFill>
            </a:endParaRPr>
          </a:p>
          <a:p>
            <a:pPr indent="0" lvl="0" marL="0" rtl="0" algn="l">
              <a:spcBef>
                <a:spcPts val="0"/>
              </a:spcBef>
              <a:spcAft>
                <a:spcPts val="0"/>
              </a:spcAft>
              <a:buNone/>
            </a:pPr>
            <a:r>
              <a:rPr lang="tr-TR">
                <a:solidFill>
                  <a:schemeClr val="dk1"/>
                </a:solidFill>
              </a:rPr>
              <a:t>Use this template to do a quick temperature check and self-reflection about the homework. You can learn which students might have struggled with the assignment and therefore might need more attention today.</a:t>
            </a:r>
            <a:endParaRPr>
              <a:solidFill>
                <a:schemeClr val="dk1"/>
              </a:solidFill>
            </a:endParaRPr>
          </a:p>
          <a:p>
            <a:pPr indent="0" lvl="0" marL="0" rtl="0" algn="l">
              <a:spcBef>
                <a:spcPts val="0"/>
              </a:spcBef>
              <a:spcAft>
                <a:spcPts val="0"/>
              </a:spcAft>
              <a:buNone/>
            </a:pPr>
            <a:r>
              <a:rPr lang="tr-TR">
                <a:solidFill>
                  <a:schemeClr val="dk1"/>
                </a:solidFill>
              </a:rPr>
              <a:t>🍐 This is a Pear Deck Draggable™ Slide. </a:t>
            </a:r>
            <a:endParaRPr>
              <a:solidFill>
                <a:schemeClr val="dk1"/>
              </a:solidFill>
            </a:endParaRPr>
          </a:p>
          <a:p>
            <a:pPr indent="0" lvl="0" marL="0" rtl="0" algn="l">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931a4c952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g11931a4c952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Clone a repository to a local path. </a:t>
            </a: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931a4c952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g11931a4c952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400"/>
              <a:t>Switching between profiles</a:t>
            </a:r>
            <a:r>
              <a:rPr lang="tr-TR" sz="1400"/>
              <a:t>. </a:t>
            </a: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1e5b0fe19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6" name="Google Shape;1226;g11e5b0fe19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1e5b0fe19d_0_2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6" name="Google Shape;1506;g11e5b0fe19d_0_2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1e5b0fe19d_0_13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2" name="Google Shape;1572;g11e5b0fe19d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14300" rtl="0" algn="l">
              <a:lnSpc>
                <a:spcPct val="6818"/>
              </a:lnSpc>
              <a:spcBef>
                <a:spcPts val="1200"/>
              </a:spcBef>
              <a:spcAft>
                <a:spcPts val="0"/>
              </a:spcAft>
              <a:buSzPts val="1100"/>
              <a:buNone/>
            </a:pPr>
            <a:r>
              <a:t/>
            </a:r>
            <a:endParaRPr sz="12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11e5b0fe19d_0_1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11e5b0fe19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tr-TR"/>
              <a:t>Let’s start with cloning.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Let’s create a new repo and put a new file on it. Do our first commit.</a:t>
            </a:r>
            <a:endParaRPr/>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  mkdir gitprojects</a:t>
            </a:r>
            <a:endParaRPr sz="1200"/>
          </a:p>
          <a:p>
            <a:pPr indent="0" lvl="0" marL="0" rtl="0" algn="l">
              <a:lnSpc>
                <a:spcPct val="115000"/>
              </a:lnSpc>
              <a:spcBef>
                <a:spcPts val="0"/>
              </a:spcBef>
              <a:spcAft>
                <a:spcPts val="0"/>
              </a:spcAft>
              <a:buNone/>
            </a:pPr>
            <a:r>
              <a:rPr lang="tr-TR" sz="1200"/>
              <a:t>  499  cd gitprojects/</a:t>
            </a:r>
            <a:endParaRPr sz="1200"/>
          </a:p>
          <a:p>
            <a:pPr indent="0" lvl="0" marL="0" rtl="0" algn="l">
              <a:lnSpc>
                <a:spcPct val="115000"/>
              </a:lnSpc>
              <a:spcBef>
                <a:spcPts val="0"/>
              </a:spcBef>
              <a:spcAft>
                <a:spcPts val="0"/>
              </a:spcAft>
              <a:buNone/>
            </a:pPr>
            <a:r>
              <a:rPr lang="tr-TR" sz="1200"/>
              <a:t>  500  git clone https://github.com/clarusway/labb.git</a:t>
            </a:r>
            <a:endParaRPr sz="1200"/>
          </a:p>
          <a:p>
            <a:pPr indent="0" lvl="0" marL="0" rtl="0" algn="l">
              <a:lnSpc>
                <a:spcPct val="115000"/>
              </a:lnSpc>
              <a:spcBef>
                <a:spcPts val="0"/>
              </a:spcBef>
              <a:spcAft>
                <a:spcPts val="0"/>
              </a:spcAft>
              <a:buNone/>
            </a:pPr>
            <a:r>
              <a:rPr lang="tr-TR" sz="1200"/>
              <a:t>  501  ls</a:t>
            </a:r>
            <a:endParaRPr sz="1200"/>
          </a:p>
          <a:p>
            <a:pPr indent="0" lvl="0" marL="0" rtl="0" algn="l">
              <a:lnSpc>
                <a:spcPct val="115000"/>
              </a:lnSpc>
              <a:spcBef>
                <a:spcPts val="0"/>
              </a:spcBef>
              <a:spcAft>
                <a:spcPts val="0"/>
              </a:spcAft>
              <a:buNone/>
            </a:pPr>
            <a:r>
              <a:rPr lang="tr-TR" sz="1200"/>
              <a:t>  502  git ls</a:t>
            </a:r>
            <a:endParaRPr sz="1200"/>
          </a:p>
          <a:p>
            <a:pPr indent="0" lvl="0" marL="0" rtl="0" algn="l">
              <a:lnSpc>
                <a:spcPct val="115000"/>
              </a:lnSpc>
              <a:spcBef>
                <a:spcPts val="0"/>
              </a:spcBef>
              <a:spcAft>
                <a:spcPts val="0"/>
              </a:spcAft>
              <a:buNone/>
            </a:pPr>
            <a:r>
              <a:rPr lang="tr-TR" sz="1200"/>
              <a:t>  503  ls</a:t>
            </a:r>
            <a:endParaRPr sz="1200"/>
          </a:p>
          <a:p>
            <a:pPr indent="0" lvl="0" marL="0" rtl="0" algn="l">
              <a:lnSpc>
                <a:spcPct val="115000"/>
              </a:lnSpc>
              <a:spcBef>
                <a:spcPts val="0"/>
              </a:spcBef>
              <a:spcAft>
                <a:spcPts val="0"/>
              </a:spcAft>
              <a:buNone/>
            </a:pPr>
            <a:r>
              <a:rPr lang="tr-TR" sz="1200"/>
              <a:t>  504  cd labb</a:t>
            </a:r>
            <a:endParaRPr sz="1200"/>
          </a:p>
          <a:p>
            <a:pPr indent="0" lvl="0" marL="0" rtl="0" algn="l">
              <a:lnSpc>
                <a:spcPct val="115000"/>
              </a:lnSpc>
              <a:spcBef>
                <a:spcPts val="0"/>
              </a:spcBef>
              <a:spcAft>
                <a:spcPts val="0"/>
              </a:spcAft>
              <a:buNone/>
            </a:pPr>
            <a:r>
              <a:rPr lang="tr-TR" sz="1200"/>
              <a:t>  505  ls</a:t>
            </a:r>
            <a:endParaRPr sz="1200"/>
          </a:p>
          <a:p>
            <a:pPr indent="0" lvl="0" marL="0" rtl="0" algn="l">
              <a:lnSpc>
                <a:spcPct val="115000"/>
              </a:lnSpc>
              <a:spcBef>
                <a:spcPts val="0"/>
              </a:spcBef>
              <a:spcAft>
                <a:spcPts val="0"/>
              </a:spcAft>
              <a:buNone/>
            </a:pPr>
            <a:r>
              <a:rPr lang="tr-TR" sz="1200"/>
              <a:t>  506  vim file2.txt</a:t>
            </a:r>
            <a:endParaRPr sz="1200"/>
          </a:p>
          <a:p>
            <a:pPr indent="0" lvl="0" marL="0" rtl="0" algn="l">
              <a:lnSpc>
                <a:spcPct val="115000"/>
              </a:lnSpc>
              <a:spcBef>
                <a:spcPts val="0"/>
              </a:spcBef>
              <a:spcAft>
                <a:spcPts val="0"/>
              </a:spcAft>
              <a:buNone/>
            </a:pPr>
            <a:r>
              <a:rPr lang="tr-TR" sz="1200"/>
              <a:t>  507  git status</a:t>
            </a:r>
            <a:endParaRPr sz="1200"/>
          </a:p>
          <a:p>
            <a:pPr indent="0" lvl="0" marL="0" rtl="0" algn="l">
              <a:lnSpc>
                <a:spcPct val="115000"/>
              </a:lnSpc>
              <a:spcBef>
                <a:spcPts val="0"/>
              </a:spcBef>
              <a:spcAft>
                <a:spcPts val="0"/>
              </a:spcAft>
              <a:buNone/>
            </a:pPr>
            <a:r>
              <a:rPr lang="tr-TR" sz="1200"/>
              <a:t>  508  git add .</a:t>
            </a:r>
            <a:endParaRPr sz="1200"/>
          </a:p>
          <a:p>
            <a:pPr indent="0" lvl="0" marL="0" rtl="0" algn="l">
              <a:lnSpc>
                <a:spcPct val="115000"/>
              </a:lnSpc>
              <a:spcBef>
                <a:spcPts val="0"/>
              </a:spcBef>
              <a:spcAft>
                <a:spcPts val="0"/>
              </a:spcAft>
              <a:buNone/>
            </a:pPr>
            <a:r>
              <a:rPr lang="tr-TR" sz="1200"/>
              <a:t>  509  git commit -m "mee"</a:t>
            </a:r>
            <a:endParaRPr sz="1200"/>
          </a:p>
          <a:p>
            <a:pPr indent="0" lvl="0" marL="0" rtl="0" algn="l">
              <a:lnSpc>
                <a:spcPct val="115000"/>
              </a:lnSpc>
              <a:spcBef>
                <a:spcPts val="0"/>
              </a:spcBef>
              <a:spcAft>
                <a:spcPts val="0"/>
              </a:spcAft>
              <a:buNone/>
            </a:pPr>
            <a:r>
              <a:rPr lang="tr-TR" sz="1200"/>
              <a:t>  510  git s</a:t>
            </a:r>
            <a:endParaRPr sz="1200"/>
          </a:p>
          <a:p>
            <a:pPr indent="0" lvl="0" marL="0" rtl="0" algn="l">
              <a:lnSpc>
                <a:spcPct val="115000"/>
              </a:lnSpc>
              <a:spcBef>
                <a:spcPts val="0"/>
              </a:spcBef>
              <a:spcAft>
                <a:spcPts val="0"/>
              </a:spcAft>
              <a:buNone/>
            </a:pPr>
            <a:r>
              <a:rPr lang="tr-TR" sz="1200"/>
              <a:t>  511  git push origin master</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Secondly give them the link of your code and show fork. change it.</a:t>
            </a:r>
            <a:endParaRPr sz="1200"/>
          </a:p>
          <a:p>
            <a:pPr indent="0" lvl="0" marL="0" rtl="0" algn="l">
              <a:lnSpc>
                <a:spcPct val="115000"/>
              </a:lnSpc>
              <a:spcBef>
                <a:spcPts val="0"/>
              </a:spcBef>
              <a:spcAft>
                <a:spcPts val="0"/>
              </a:spcAft>
              <a:buNone/>
            </a:pPr>
            <a:r>
              <a:rPr lang="tr-TR" sz="1200"/>
              <a:t>Then show them to clone again. remote to remote and then clone.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Scenario: git clone, change the file on remote, git status, git fetch, git merge </a:t>
            </a:r>
            <a:endParaRPr sz="1200"/>
          </a:p>
          <a:p>
            <a:pPr indent="0" lvl="0" marL="0" rtl="0" algn="l">
              <a:lnSpc>
                <a:spcPct val="115000"/>
              </a:lnSpc>
              <a:spcBef>
                <a:spcPts val="0"/>
              </a:spcBef>
              <a:spcAft>
                <a:spcPts val="0"/>
              </a:spcAft>
              <a:buNone/>
            </a:pPr>
            <a:r>
              <a:rPr lang="tr-TR" sz="1200"/>
              <a:t>then do the same thing with git pull.</a:t>
            </a:r>
            <a:endParaRPr sz="1200"/>
          </a:p>
          <a:p>
            <a:pPr indent="0" lvl="0" marL="0" rtl="0" algn="l">
              <a:lnSpc>
                <a:spcPct val="115000"/>
              </a:lnSpc>
              <a:spcBef>
                <a:spcPts val="0"/>
              </a:spcBef>
              <a:spcAft>
                <a:spcPts val="0"/>
              </a:spcAft>
              <a:buNone/>
            </a:pPr>
            <a:r>
              <a:rPr lang="tr-TR" sz="1200"/>
              <a:t>change 1 file and try to push before pull see the problem. git pull </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tr-TR"/>
              <a:t>Visual representation</a:t>
            </a:r>
            <a:endParaRPr/>
          </a:p>
          <a:p>
            <a:pPr indent="0" lvl="0" marL="0" rtl="0" algn="l">
              <a:spcBef>
                <a:spcPts val="0"/>
              </a:spcBef>
              <a:spcAft>
                <a:spcPts val="0"/>
              </a:spcAft>
              <a:buNone/>
            </a:pPr>
            <a:r>
              <a:rPr lang="tr-TR"/>
              <a:t>Create a commit and push</a:t>
            </a:r>
            <a:endParaRPr/>
          </a:p>
          <a:p>
            <a:pPr indent="0" lvl="0" marL="0" rtl="0" algn="l">
              <a:spcBef>
                <a:spcPts val="0"/>
              </a:spcBef>
              <a:spcAft>
                <a:spcPts val="0"/>
              </a:spcAft>
              <a:buNone/>
            </a:pPr>
            <a:r>
              <a:rPr lang="tr-TR"/>
              <a:t>create a branch and push</a:t>
            </a:r>
            <a:endParaRPr/>
          </a:p>
          <a:p>
            <a:pPr indent="0" lvl="0" marL="0" rtl="0" algn="l">
              <a:spcBef>
                <a:spcPts val="0"/>
              </a:spcBef>
              <a:spcAft>
                <a:spcPts val="0"/>
              </a:spcAft>
              <a:buNone/>
            </a:pPr>
            <a:r>
              <a:rPr lang="tr-TR"/>
              <a:t>local: merge the branch </a:t>
            </a:r>
            <a:endParaRPr/>
          </a:p>
          <a:p>
            <a:pPr indent="0" lvl="0" marL="0" rtl="0" algn="l">
              <a:spcBef>
                <a:spcPts val="0"/>
              </a:spcBef>
              <a:spcAft>
                <a:spcPts val="0"/>
              </a:spcAft>
              <a:buNone/>
            </a:pPr>
            <a:r>
              <a:rPr lang="tr-TR"/>
              <a:t>push</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Already up-to-date.</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fetch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branch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Everything up-to-date.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tr-TR"/>
              <a:t>Remote visual representation:</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Push rejected. Non fast-forward. Try pulling first</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1 commits on feature.</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Fast-forwarded to origin/feature.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11e5b0fe19d_0_16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11e5b0fe19d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1e5b0fe19d_0_17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11e5b0fe19d_0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11e5b0fe19d_0_17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11e5b0fe19d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tr-TR"/>
              <a:t>Let’s start with cloning.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Let’s create a new repo and put a new file on it. Do our first commit.</a:t>
            </a:r>
            <a:endParaRPr/>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  mkdir gitprojects</a:t>
            </a:r>
            <a:endParaRPr sz="1200"/>
          </a:p>
          <a:p>
            <a:pPr indent="0" lvl="0" marL="0" rtl="0" algn="l">
              <a:lnSpc>
                <a:spcPct val="115000"/>
              </a:lnSpc>
              <a:spcBef>
                <a:spcPts val="0"/>
              </a:spcBef>
              <a:spcAft>
                <a:spcPts val="0"/>
              </a:spcAft>
              <a:buNone/>
            </a:pPr>
            <a:r>
              <a:rPr lang="tr-TR" sz="1200"/>
              <a:t>  499  cd gitprojects/</a:t>
            </a:r>
            <a:endParaRPr sz="1200"/>
          </a:p>
          <a:p>
            <a:pPr indent="0" lvl="0" marL="0" rtl="0" algn="l">
              <a:lnSpc>
                <a:spcPct val="115000"/>
              </a:lnSpc>
              <a:spcBef>
                <a:spcPts val="0"/>
              </a:spcBef>
              <a:spcAft>
                <a:spcPts val="0"/>
              </a:spcAft>
              <a:buNone/>
            </a:pPr>
            <a:r>
              <a:rPr lang="tr-TR" sz="1200"/>
              <a:t>  500  git clone https://github.com/clarusway/labb.git</a:t>
            </a:r>
            <a:endParaRPr sz="1200"/>
          </a:p>
          <a:p>
            <a:pPr indent="0" lvl="0" marL="0" rtl="0" algn="l">
              <a:lnSpc>
                <a:spcPct val="115000"/>
              </a:lnSpc>
              <a:spcBef>
                <a:spcPts val="0"/>
              </a:spcBef>
              <a:spcAft>
                <a:spcPts val="0"/>
              </a:spcAft>
              <a:buNone/>
            </a:pPr>
            <a:r>
              <a:rPr lang="tr-TR" sz="1200"/>
              <a:t>  501  ls</a:t>
            </a:r>
            <a:endParaRPr sz="1200"/>
          </a:p>
          <a:p>
            <a:pPr indent="0" lvl="0" marL="0" rtl="0" algn="l">
              <a:lnSpc>
                <a:spcPct val="115000"/>
              </a:lnSpc>
              <a:spcBef>
                <a:spcPts val="0"/>
              </a:spcBef>
              <a:spcAft>
                <a:spcPts val="0"/>
              </a:spcAft>
              <a:buNone/>
            </a:pPr>
            <a:r>
              <a:rPr lang="tr-TR" sz="1200"/>
              <a:t>  502  git ls</a:t>
            </a:r>
            <a:endParaRPr sz="1200"/>
          </a:p>
          <a:p>
            <a:pPr indent="0" lvl="0" marL="0" rtl="0" algn="l">
              <a:lnSpc>
                <a:spcPct val="115000"/>
              </a:lnSpc>
              <a:spcBef>
                <a:spcPts val="0"/>
              </a:spcBef>
              <a:spcAft>
                <a:spcPts val="0"/>
              </a:spcAft>
              <a:buNone/>
            </a:pPr>
            <a:r>
              <a:rPr lang="tr-TR" sz="1200"/>
              <a:t>  503  ls</a:t>
            </a:r>
            <a:endParaRPr sz="1200"/>
          </a:p>
          <a:p>
            <a:pPr indent="0" lvl="0" marL="0" rtl="0" algn="l">
              <a:lnSpc>
                <a:spcPct val="115000"/>
              </a:lnSpc>
              <a:spcBef>
                <a:spcPts val="0"/>
              </a:spcBef>
              <a:spcAft>
                <a:spcPts val="0"/>
              </a:spcAft>
              <a:buNone/>
            </a:pPr>
            <a:r>
              <a:rPr lang="tr-TR" sz="1200"/>
              <a:t>  504  cd labb</a:t>
            </a:r>
            <a:endParaRPr sz="1200"/>
          </a:p>
          <a:p>
            <a:pPr indent="0" lvl="0" marL="0" rtl="0" algn="l">
              <a:lnSpc>
                <a:spcPct val="115000"/>
              </a:lnSpc>
              <a:spcBef>
                <a:spcPts val="0"/>
              </a:spcBef>
              <a:spcAft>
                <a:spcPts val="0"/>
              </a:spcAft>
              <a:buNone/>
            </a:pPr>
            <a:r>
              <a:rPr lang="tr-TR" sz="1200"/>
              <a:t>  505  ls</a:t>
            </a:r>
            <a:endParaRPr sz="1200"/>
          </a:p>
          <a:p>
            <a:pPr indent="0" lvl="0" marL="0" rtl="0" algn="l">
              <a:lnSpc>
                <a:spcPct val="115000"/>
              </a:lnSpc>
              <a:spcBef>
                <a:spcPts val="0"/>
              </a:spcBef>
              <a:spcAft>
                <a:spcPts val="0"/>
              </a:spcAft>
              <a:buNone/>
            </a:pPr>
            <a:r>
              <a:rPr lang="tr-TR" sz="1200"/>
              <a:t>  506  vim file2.txt</a:t>
            </a:r>
            <a:endParaRPr sz="1200"/>
          </a:p>
          <a:p>
            <a:pPr indent="0" lvl="0" marL="0" rtl="0" algn="l">
              <a:lnSpc>
                <a:spcPct val="115000"/>
              </a:lnSpc>
              <a:spcBef>
                <a:spcPts val="0"/>
              </a:spcBef>
              <a:spcAft>
                <a:spcPts val="0"/>
              </a:spcAft>
              <a:buNone/>
            </a:pPr>
            <a:r>
              <a:rPr lang="tr-TR" sz="1200"/>
              <a:t>  507  git status</a:t>
            </a:r>
            <a:endParaRPr sz="1200"/>
          </a:p>
          <a:p>
            <a:pPr indent="0" lvl="0" marL="0" rtl="0" algn="l">
              <a:lnSpc>
                <a:spcPct val="115000"/>
              </a:lnSpc>
              <a:spcBef>
                <a:spcPts val="0"/>
              </a:spcBef>
              <a:spcAft>
                <a:spcPts val="0"/>
              </a:spcAft>
              <a:buNone/>
            </a:pPr>
            <a:r>
              <a:rPr lang="tr-TR" sz="1200"/>
              <a:t>  508  git add .</a:t>
            </a:r>
            <a:endParaRPr sz="1200"/>
          </a:p>
          <a:p>
            <a:pPr indent="0" lvl="0" marL="0" rtl="0" algn="l">
              <a:lnSpc>
                <a:spcPct val="115000"/>
              </a:lnSpc>
              <a:spcBef>
                <a:spcPts val="0"/>
              </a:spcBef>
              <a:spcAft>
                <a:spcPts val="0"/>
              </a:spcAft>
              <a:buNone/>
            </a:pPr>
            <a:r>
              <a:rPr lang="tr-TR" sz="1200"/>
              <a:t>  509  git commit -m "mee"</a:t>
            </a:r>
            <a:endParaRPr sz="1200"/>
          </a:p>
          <a:p>
            <a:pPr indent="0" lvl="0" marL="0" rtl="0" algn="l">
              <a:lnSpc>
                <a:spcPct val="115000"/>
              </a:lnSpc>
              <a:spcBef>
                <a:spcPts val="0"/>
              </a:spcBef>
              <a:spcAft>
                <a:spcPts val="0"/>
              </a:spcAft>
              <a:buNone/>
            </a:pPr>
            <a:r>
              <a:rPr lang="tr-TR" sz="1200"/>
              <a:t>  510  git s</a:t>
            </a:r>
            <a:endParaRPr sz="1200"/>
          </a:p>
          <a:p>
            <a:pPr indent="0" lvl="0" marL="0" rtl="0" algn="l">
              <a:lnSpc>
                <a:spcPct val="115000"/>
              </a:lnSpc>
              <a:spcBef>
                <a:spcPts val="0"/>
              </a:spcBef>
              <a:spcAft>
                <a:spcPts val="0"/>
              </a:spcAft>
              <a:buNone/>
            </a:pPr>
            <a:r>
              <a:rPr lang="tr-TR" sz="1200"/>
              <a:t>  511  git push origin master</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solidFill>
                  <a:srgbClr val="BDC1C6"/>
                </a:solidFill>
                <a:highlight>
                  <a:srgbClr val="202124"/>
                </a:highlight>
              </a:rPr>
              <a:t>The git fetch command </a:t>
            </a:r>
            <a:r>
              <a:rPr b="1" lang="tr-TR" sz="1200">
                <a:solidFill>
                  <a:srgbClr val="BDC1C6"/>
                </a:solidFill>
                <a:highlight>
                  <a:srgbClr val="202124"/>
                </a:highlight>
              </a:rPr>
              <a:t>downloads all branches, tags, and data from a project to the local machine</a:t>
            </a:r>
            <a:r>
              <a:rPr lang="tr-TR" sz="1200">
                <a:solidFill>
                  <a:srgbClr val="BDC1C6"/>
                </a:solidFill>
                <a:highlight>
                  <a:srgbClr val="202124"/>
                </a:highlight>
              </a:rPr>
              <a:t>. Existing local code is not overwritten. Fetch is commonly used with the git reset command to bring a local repository up to date with a remote repository</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Secondly give them the link of your code and show fork. change it.</a:t>
            </a:r>
            <a:endParaRPr sz="1200"/>
          </a:p>
          <a:p>
            <a:pPr indent="0" lvl="0" marL="0" rtl="0" algn="l">
              <a:lnSpc>
                <a:spcPct val="115000"/>
              </a:lnSpc>
              <a:spcBef>
                <a:spcPts val="0"/>
              </a:spcBef>
              <a:spcAft>
                <a:spcPts val="0"/>
              </a:spcAft>
              <a:buNone/>
            </a:pPr>
            <a:r>
              <a:rPr lang="tr-TR" sz="1200"/>
              <a:t>Then show them to clone again. remote to remote and then clone.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Scenario: git clone, change the file on remote, git status, git fetch, git merge </a:t>
            </a:r>
            <a:endParaRPr sz="1200"/>
          </a:p>
          <a:p>
            <a:pPr indent="0" lvl="0" marL="0" rtl="0" algn="l">
              <a:lnSpc>
                <a:spcPct val="115000"/>
              </a:lnSpc>
              <a:spcBef>
                <a:spcPts val="0"/>
              </a:spcBef>
              <a:spcAft>
                <a:spcPts val="0"/>
              </a:spcAft>
              <a:buNone/>
            </a:pPr>
            <a:r>
              <a:rPr lang="tr-TR" sz="1200"/>
              <a:t>then do the same thing with git pull.</a:t>
            </a:r>
            <a:endParaRPr sz="1200"/>
          </a:p>
          <a:p>
            <a:pPr indent="0" lvl="0" marL="0" rtl="0" algn="l">
              <a:lnSpc>
                <a:spcPct val="115000"/>
              </a:lnSpc>
              <a:spcBef>
                <a:spcPts val="0"/>
              </a:spcBef>
              <a:spcAft>
                <a:spcPts val="0"/>
              </a:spcAft>
              <a:buNone/>
            </a:pPr>
            <a:r>
              <a:rPr lang="tr-TR" sz="1200"/>
              <a:t>change 1 file and try to push before pull see the problem. git pull </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tr-TR"/>
              <a:t>Visual representation</a:t>
            </a:r>
            <a:endParaRPr/>
          </a:p>
          <a:p>
            <a:pPr indent="0" lvl="0" marL="0" rtl="0" algn="l">
              <a:spcBef>
                <a:spcPts val="0"/>
              </a:spcBef>
              <a:spcAft>
                <a:spcPts val="0"/>
              </a:spcAft>
              <a:buNone/>
            </a:pPr>
            <a:r>
              <a:rPr lang="tr-TR"/>
              <a:t>Create a commit and push</a:t>
            </a:r>
            <a:endParaRPr/>
          </a:p>
          <a:p>
            <a:pPr indent="0" lvl="0" marL="0" rtl="0" algn="l">
              <a:spcBef>
                <a:spcPts val="0"/>
              </a:spcBef>
              <a:spcAft>
                <a:spcPts val="0"/>
              </a:spcAft>
              <a:buNone/>
            </a:pPr>
            <a:r>
              <a:rPr lang="tr-TR"/>
              <a:t>create a branch and push</a:t>
            </a:r>
            <a:endParaRPr/>
          </a:p>
          <a:p>
            <a:pPr indent="0" lvl="0" marL="0" rtl="0" algn="l">
              <a:spcBef>
                <a:spcPts val="0"/>
              </a:spcBef>
              <a:spcAft>
                <a:spcPts val="0"/>
              </a:spcAft>
              <a:buNone/>
            </a:pPr>
            <a:r>
              <a:rPr lang="tr-TR"/>
              <a:t>local: merge the branch </a:t>
            </a:r>
            <a:endParaRPr/>
          </a:p>
          <a:p>
            <a:pPr indent="0" lvl="0" marL="0" rtl="0" algn="l">
              <a:spcBef>
                <a:spcPts val="0"/>
              </a:spcBef>
              <a:spcAft>
                <a:spcPts val="0"/>
              </a:spcAft>
              <a:buNone/>
            </a:pPr>
            <a:r>
              <a:rPr lang="tr-TR"/>
              <a:t>push</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Already up-to-date.</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fetch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branch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Everything up-to-date.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tr-TR"/>
              <a:t>Remote visual representation:</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Push rejected. Non fast-forward. Try pulling first</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1 commits on feature.</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Fast-forwarded to origin/feature.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11e5b0fe19d_0_18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11e5b0fe19d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Everybody has a Github account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sz="1500">
                <a:solidFill>
                  <a:srgbClr val="070F21"/>
                </a:solidFill>
                <a:highlight>
                  <a:srgbClr val="FFFFFF"/>
                </a:highlight>
              </a:rPr>
              <a:t>Origin is an alias to the remote repository.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We say </a:t>
            </a:r>
            <a:r>
              <a:rPr lang="tr-TR" sz="1500">
                <a:solidFill>
                  <a:srgbClr val="070F21"/>
                </a:solidFill>
              </a:rPr>
              <a:t>origin</a:t>
            </a:r>
            <a:r>
              <a:rPr lang="tr-TR" sz="1500">
                <a:solidFill>
                  <a:srgbClr val="070F21"/>
                </a:solidFill>
                <a:highlight>
                  <a:srgbClr val="FFFFFF"/>
                </a:highlight>
              </a:rPr>
              <a:t> so we won't have to write out the URL of the remote repo every time in the future. </a:t>
            </a:r>
            <a:endParaRPr sz="1500">
              <a:solidFill>
                <a:srgbClr val="070F21"/>
              </a:solidFill>
              <a:highlight>
                <a:srgbClr val="FFFFFF"/>
              </a:highlight>
            </a:endParaRPr>
          </a:p>
          <a:p>
            <a:pPr indent="0" lvl="0" marL="0" rtl="0" algn="l">
              <a:spcBef>
                <a:spcPts val="0"/>
              </a:spcBef>
              <a:spcAft>
                <a:spcPts val="0"/>
              </a:spcAft>
              <a:buNone/>
            </a:pPr>
            <a:r>
              <a:rPr b="1" lang="tr-TR" sz="1500">
                <a:solidFill>
                  <a:srgbClr val="070F21"/>
                </a:solidFill>
                <a:highlight>
                  <a:srgbClr val="FFFFFF"/>
                </a:highlight>
              </a:rPr>
              <a:t>While </a:t>
            </a:r>
            <a:r>
              <a:rPr b="1" lang="tr-TR" sz="1500">
                <a:solidFill>
                  <a:srgbClr val="070F21"/>
                </a:solidFill>
              </a:rPr>
              <a:t>origin</a:t>
            </a:r>
            <a:r>
              <a:rPr b="1" lang="tr-TR" sz="1500">
                <a:solidFill>
                  <a:srgbClr val="070F21"/>
                </a:solidFill>
                <a:highlight>
                  <a:srgbClr val="FFFFFF"/>
                </a:highlight>
              </a:rPr>
              <a:t> is the name most people use, you can name it something else.</a:t>
            </a:r>
            <a:endParaRPr b="1"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rPr>
              <a:t>-</a:t>
            </a:r>
            <a:r>
              <a:rPr b="1" lang="tr-TR" sz="1500">
                <a:solidFill>
                  <a:srgbClr val="070F21"/>
                </a:solidFill>
              </a:rPr>
              <a:t>u</a:t>
            </a:r>
            <a:r>
              <a:rPr b="1" lang="tr-TR" sz="1500">
                <a:solidFill>
                  <a:srgbClr val="070F21"/>
                </a:solidFill>
                <a:highlight>
                  <a:srgbClr val="FFFFFF"/>
                </a:highlight>
              </a:rPr>
              <a:t> is short for </a:t>
            </a:r>
            <a:r>
              <a:rPr b="1" lang="tr-TR" sz="1500">
                <a:solidFill>
                  <a:srgbClr val="070F21"/>
                </a:solidFill>
              </a:rPr>
              <a:t>--set-upstream</a:t>
            </a:r>
            <a:r>
              <a:rPr b="1" lang="tr-TR" sz="1500">
                <a:solidFill>
                  <a:srgbClr val="070F21"/>
                </a:solidFill>
                <a:highlight>
                  <a:srgbClr val="FFFFFF"/>
                </a:highlight>
              </a:rPr>
              <a:t> and adds an upstream (tracking) reference so in the future, </a:t>
            </a:r>
            <a:endParaRPr b="1"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Git will remember where we want to push to and pull from.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That will allow us to use </a:t>
            </a:r>
            <a:r>
              <a:rPr lang="tr-TR" sz="1500">
                <a:solidFill>
                  <a:srgbClr val="070F21"/>
                </a:solidFill>
              </a:rPr>
              <a:t>git pull</a:t>
            </a:r>
            <a:r>
              <a:rPr lang="tr-TR" sz="1500">
                <a:solidFill>
                  <a:srgbClr val="070F21"/>
                </a:solidFill>
                <a:highlight>
                  <a:srgbClr val="FFFFFF"/>
                </a:highlight>
              </a:rPr>
              <a:t> or </a:t>
            </a:r>
            <a:r>
              <a:rPr lang="tr-TR" sz="1500">
                <a:solidFill>
                  <a:srgbClr val="070F21"/>
                </a:solidFill>
              </a:rPr>
              <a:t>git push</a:t>
            </a:r>
            <a:r>
              <a:rPr lang="tr-TR" sz="1500">
                <a:solidFill>
                  <a:srgbClr val="070F21"/>
                </a:solidFill>
                <a:highlight>
                  <a:srgbClr val="FFFFFF"/>
                </a:highlight>
              </a:rPr>
              <a:t> without having to specify extra arguments.</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lnSpc>
                <a:spcPct val="160000"/>
              </a:lnSpc>
              <a:spcBef>
                <a:spcPts val="0"/>
              </a:spcBef>
              <a:spcAft>
                <a:spcPts val="0"/>
              </a:spcAft>
              <a:buNone/>
            </a:pPr>
            <a:r>
              <a:rPr lang="tr-TR" sz="1500">
                <a:solidFill>
                  <a:srgbClr val="070F21"/>
                </a:solidFill>
                <a:highlight>
                  <a:srgbClr val="FFFFFF"/>
                </a:highlight>
              </a:rPr>
              <a:t>If this is the first time pushing to the remote server, you should be asked to login with your username and password.</a:t>
            </a:r>
            <a:endParaRPr sz="1500">
              <a:solidFill>
                <a:srgbClr val="070F21"/>
              </a:solidFill>
              <a:highlight>
                <a:srgbClr val="FFFFFF"/>
              </a:highlight>
            </a:endParaRPr>
          </a:p>
          <a:p>
            <a:pPr indent="0" lvl="0" marL="0" rtl="0" algn="l">
              <a:lnSpc>
                <a:spcPct val="115000"/>
              </a:lnSpc>
              <a:spcBef>
                <a:spcPts val="1100"/>
              </a:spcBef>
              <a:spcAft>
                <a:spcPts val="0"/>
              </a:spcAft>
              <a:buNone/>
            </a:pPr>
            <a:r>
              <a:t/>
            </a:r>
            <a:endParaRPr/>
          </a:p>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72278e5d43_1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72278e5d43_1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400">
                <a:solidFill>
                  <a:srgbClr val="FF0000"/>
                </a:solidFill>
              </a:rPr>
              <a:t>Version Control : </a:t>
            </a:r>
            <a:endParaRPr b="1" sz="1400">
              <a:solidFill>
                <a:srgbClr val="FF0000"/>
              </a:solidFill>
            </a:endParaRPr>
          </a:p>
          <a:p>
            <a:pPr indent="0" lvl="0" marL="0" rtl="0" algn="l">
              <a:spcBef>
                <a:spcPts val="0"/>
              </a:spcBef>
              <a:spcAft>
                <a:spcPts val="0"/>
              </a:spcAft>
              <a:buNone/>
            </a:pPr>
            <a:r>
              <a:rPr lang="tr-TR" sz="1400"/>
              <a:t>Version control enables multiple developers simultaneously work on a single project. Each person edits his or her own copy of the files and chooses when to share those changes with the rest of the team. Thus, temporary or partial edits by one person do not interfere with another person's work.</a:t>
            </a:r>
            <a:endParaRPr sz="1400"/>
          </a:p>
          <a:p>
            <a:pPr indent="0" lvl="0" marL="0" rtl="0" algn="l">
              <a:spcBef>
                <a:spcPts val="0"/>
              </a:spcBef>
              <a:spcAft>
                <a:spcPts val="0"/>
              </a:spcAft>
              <a:buNone/>
            </a:pPr>
            <a:r>
              <a:rPr b="1" lang="tr-TR" sz="1400">
                <a:solidFill>
                  <a:srgbClr val="FF0000"/>
                </a:solidFill>
              </a:rPr>
              <a:t>Git Terminology :</a:t>
            </a:r>
            <a:r>
              <a:rPr lang="tr-TR" sz="1400"/>
              <a:t> </a:t>
            </a:r>
            <a:endParaRPr sz="1400"/>
          </a:p>
          <a:p>
            <a:pPr indent="0" lvl="0" marL="0" rtl="0" algn="l">
              <a:spcBef>
                <a:spcPts val="0"/>
              </a:spcBef>
              <a:spcAft>
                <a:spcPts val="0"/>
              </a:spcAft>
              <a:buNone/>
            </a:pPr>
            <a:r>
              <a:rPr b="1" lang="tr-TR" sz="1400"/>
              <a:t>Working </a:t>
            </a:r>
            <a:r>
              <a:rPr b="1" lang="tr-TR" sz="1400"/>
              <a:t>tree</a:t>
            </a:r>
            <a:r>
              <a:rPr lang="tr-TR" sz="1400"/>
              <a:t> : Changes made in a project, working tree keeps the current state of files and folders.(Excluding the git folder)</a:t>
            </a:r>
            <a:endParaRPr sz="1400"/>
          </a:p>
          <a:p>
            <a:pPr indent="0" lvl="0" marL="0" rtl="0" algn="l">
              <a:spcBef>
                <a:spcPts val="0"/>
              </a:spcBef>
              <a:spcAft>
                <a:spcPts val="0"/>
              </a:spcAft>
              <a:buNone/>
            </a:pPr>
            <a:r>
              <a:rPr lang="tr-TR" sz="1400"/>
              <a:t>An index (Staging Area) : </a:t>
            </a:r>
            <a:r>
              <a:rPr lang="tr-TR" sz="1500">
                <a:solidFill>
                  <a:schemeClr val="dk1"/>
                </a:solidFill>
                <a:highlight>
                  <a:srgbClr val="FFFFFF"/>
                </a:highlight>
              </a:rPr>
              <a:t>It is like a snapshot of your working tree that contains all the current changes. Simply speaking, it’s a large file inside the </a:t>
            </a:r>
            <a:r>
              <a:rPr lang="tr-TR" sz="1300">
                <a:solidFill>
                  <a:srgbClr val="FF0266"/>
                </a:solidFill>
                <a:highlight>
                  <a:srgbClr val="FFFFFF"/>
                </a:highlight>
                <a:latin typeface="Courier New"/>
                <a:ea typeface="Courier New"/>
                <a:cs typeface="Courier New"/>
                <a:sym typeface="Courier New"/>
              </a:rPr>
              <a:t>.git</a:t>
            </a:r>
            <a:r>
              <a:rPr lang="tr-TR" sz="1500">
                <a:solidFill>
                  <a:schemeClr val="dk1"/>
                </a:solidFill>
                <a:highlight>
                  <a:srgbClr val="FFFFFF"/>
                </a:highlight>
              </a:rPr>
              <a:t> folder which contains all your files and their checksums.</a:t>
            </a:r>
            <a:endParaRPr sz="1400"/>
          </a:p>
          <a:p>
            <a:pPr indent="0" lvl="0" marL="0" rtl="0" algn="l">
              <a:spcBef>
                <a:spcPts val="0"/>
              </a:spcBef>
              <a:spcAft>
                <a:spcPts val="0"/>
              </a:spcAft>
              <a:buNone/>
            </a:pPr>
            <a:r>
              <a:rPr b="1" lang="tr-TR" sz="1400"/>
              <a:t>Commit </a:t>
            </a:r>
            <a:r>
              <a:rPr lang="tr-TR" sz="1400"/>
              <a:t>: </a:t>
            </a:r>
            <a:r>
              <a:rPr lang="tr-TR" sz="1500">
                <a:solidFill>
                  <a:schemeClr val="dk1"/>
                </a:solidFill>
                <a:highlight>
                  <a:srgbClr val="FFFFFF"/>
                </a:highlight>
              </a:rPr>
              <a:t>When we perform a commit, the created snapshot is added to the project history. You can browse the created commits and even restore the previous versions of the files.</a:t>
            </a:r>
            <a:endParaRPr sz="1500">
              <a:solidFill>
                <a:schemeClr val="dk1"/>
              </a:solidFill>
              <a:highlight>
                <a:srgbClr val="FFFFFF"/>
              </a:highlight>
            </a:endParaRPr>
          </a:p>
          <a:p>
            <a:pPr indent="0" lvl="0" marL="0" rtl="0" algn="l">
              <a:spcBef>
                <a:spcPts val="0"/>
              </a:spcBef>
              <a:spcAft>
                <a:spcPts val="0"/>
              </a:spcAft>
              <a:buNone/>
            </a:pPr>
            <a:r>
              <a:rPr b="1" lang="tr-TR" sz="1500">
                <a:solidFill>
                  <a:schemeClr val="dk1"/>
                </a:solidFill>
                <a:highlight>
                  <a:srgbClr val="FFFFFF"/>
                </a:highlight>
              </a:rPr>
              <a:t>Branch </a:t>
            </a:r>
            <a:r>
              <a:rPr lang="tr-TR" sz="1500">
                <a:solidFill>
                  <a:schemeClr val="dk1"/>
                </a:solidFill>
                <a:highlight>
                  <a:srgbClr val="FFFFFF"/>
                </a:highlight>
              </a:rPr>
              <a:t>: It is like an independent version of the same project stored in the same folder. You can switch between these independent versions, make changes as necessary, and at some point merge two versions together (or delete one of the versions completely). As the Git book says, “Branching means you diverge from the main line of development and continue to do work without messing with that main line”.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tr-TR" sz="1500">
                <a:solidFill>
                  <a:schemeClr val="dk1"/>
                </a:solidFill>
                <a:highlight>
                  <a:srgbClr val="FFFFFF"/>
                </a:highlight>
              </a:rPr>
              <a:t>File States </a:t>
            </a:r>
            <a:r>
              <a:rPr lang="tr-TR" sz="1500">
                <a:solidFill>
                  <a:schemeClr val="dk1"/>
                </a:solidFill>
                <a:highlight>
                  <a:srgbClr val="FFFFFF"/>
                </a:highlight>
              </a:rPr>
              <a:t>: </a:t>
            </a:r>
            <a:endParaRPr sz="1500">
              <a:solidFill>
                <a:schemeClr val="dk1"/>
              </a:solidFill>
              <a:highlight>
                <a:srgbClr val="FFFFFF"/>
              </a:highlight>
            </a:endParaRPr>
          </a:p>
          <a:p>
            <a:pPr indent="-323850" lvl="0" marL="457200" rtl="0" algn="l">
              <a:lnSpc>
                <a:spcPct val="115000"/>
              </a:lnSpc>
              <a:spcBef>
                <a:spcPts val="5100"/>
              </a:spcBef>
              <a:spcAft>
                <a:spcPts val="0"/>
              </a:spcAft>
              <a:buClr>
                <a:schemeClr val="dk1"/>
              </a:buClr>
              <a:buSzPts val="1500"/>
              <a:buChar char="●"/>
            </a:pPr>
            <a:r>
              <a:rPr lang="tr-TR" sz="1500">
                <a:solidFill>
                  <a:schemeClr val="dk1"/>
                </a:solidFill>
                <a:highlight>
                  <a:srgbClr val="FFFFFF"/>
                </a:highlight>
              </a:rPr>
              <a:t>Untracked — a new file was added to the working tree but it’s not tracked by Git yet. You can start to track it by using </a:t>
            </a:r>
            <a:r>
              <a:rPr lang="tr-TR" sz="1300">
                <a:solidFill>
                  <a:srgbClr val="FF0266"/>
                </a:solidFill>
                <a:highlight>
                  <a:srgbClr val="FFFFFF"/>
                </a:highlight>
                <a:latin typeface="Courier New"/>
                <a:ea typeface="Courier New"/>
                <a:cs typeface="Courier New"/>
                <a:sym typeface="Courier New"/>
              </a:rPr>
              <a:t>git add</a:t>
            </a:r>
            <a:r>
              <a:rPr lang="tr-TR" sz="1500">
                <a:solidFill>
                  <a:schemeClr val="dk1"/>
                </a:solidFill>
                <a:highlight>
                  <a:srgbClr val="FFFFFF"/>
                </a:highlight>
              </a:rPr>
              <a:t> command (see below).</a:t>
            </a:r>
            <a:endParaRPr sz="1500">
              <a:solidFill>
                <a:schemeClr val="dk1"/>
              </a:solidFill>
              <a:highlight>
                <a:srgbClr val="FFFFFF"/>
              </a:highlight>
            </a:endParaRPr>
          </a:p>
          <a:p>
            <a:pPr indent="-323850" lvl="0" marL="457200" rtl="0" algn="l">
              <a:lnSpc>
                <a:spcPct val="115000"/>
              </a:lnSpc>
              <a:spcBef>
                <a:spcPts val="0"/>
              </a:spcBef>
              <a:spcAft>
                <a:spcPts val="0"/>
              </a:spcAft>
              <a:buClr>
                <a:schemeClr val="dk1"/>
              </a:buClr>
              <a:buSzPts val="1500"/>
              <a:buChar char="●"/>
            </a:pPr>
            <a:r>
              <a:rPr lang="tr-TR" sz="1500">
                <a:solidFill>
                  <a:schemeClr val="dk1"/>
                </a:solidFill>
                <a:highlight>
                  <a:srgbClr val="FFFFFF"/>
                </a:highlight>
              </a:rPr>
              <a:t>Modified — the changes were made in the working tree but not yet staged for commit (in other words, these changes are not added to the current index).</a:t>
            </a:r>
            <a:endParaRPr sz="1500">
              <a:solidFill>
                <a:schemeClr val="dk1"/>
              </a:solidFill>
              <a:highlight>
                <a:srgbClr val="FFFFFF"/>
              </a:highlight>
            </a:endParaRPr>
          </a:p>
          <a:p>
            <a:pPr indent="-323850" lvl="0" marL="457200" rtl="0" algn="l">
              <a:lnSpc>
                <a:spcPct val="115000"/>
              </a:lnSpc>
              <a:spcBef>
                <a:spcPts val="0"/>
              </a:spcBef>
              <a:spcAft>
                <a:spcPts val="0"/>
              </a:spcAft>
              <a:buClr>
                <a:schemeClr val="dk1"/>
              </a:buClr>
              <a:buSzPts val="1500"/>
              <a:buChar char="●"/>
            </a:pPr>
            <a:r>
              <a:rPr lang="tr-TR" sz="1500">
                <a:solidFill>
                  <a:schemeClr val="dk1"/>
                </a:solidFill>
                <a:highlight>
                  <a:srgbClr val="FFFFFF"/>
                </a:highlight>
              </a:rPr>
              <a:t>Staged — the changes were added to the index. This way, they will become a part of the next commit.</a:t>
            </a:r>
            <a:endParaRPr sz="1500">
              <a:solidFill>
                <a:schemeClr val="dk1"/>
              </a:solidFill>
              <a:highlight>
                <a:srgbClr val="FFFFFF"/>
              </a:highlight>
            </a:endParaRPr>
          </a:p>
          <a:p>
            <a:pPr indent="-323850" lvl="0" marL="457200" rtl="0" algn="l">
              <a:lnSpc>
                <a:spcPct val="115000"/>
              </a:lnSpc>
              <a:spcBef>
                <a:spcPts val="0"/>
              </a:spcBef>
              <a:spcAft>
                <a:spcPts val="0"/>
              </a:spcAft>
              <a:buClr>
                <a:schemeClr val="dk1"/>
              </a:buClr>
              <a:buSzPts val="1500"/>
              <a:buChar char="●"/>
            </a:pPr>
            <a:r>
              <a:rPr lang="tr-TR" sz="1500">
                <a:solidFill>
                  <a:schemeClr val="dk1"/>
                </a:solidFill>
                <a:highlight>
                  <a:srgbClr val="FFFFFF"/>
                </a:highlight>
              </a:rPr>
              <a:t>Commited — the changes were added to the project history as a part of a commit. All commits are stored in the </a:t>
            </a:r>
            <a:r>
              <a:rPr lang="tr-TR" sz="1300">
                <a:solidFill>
                  <a:srgbClr val="FF0266"/>
                </a:solidFill>
                <a:highlight>
                  <a:srgbClr val="FFFFFF"/>
                </a:highlight>
                <a:latin typeface="Courier New"/>
                <a:ea typeface="Courier New"/>
                <a:cs typeface="Courier New"/>
                <a:sym typeface="Courier New"/>
              </a:rPr>
              <a:t>.git</a:t>
            </a:r>
            <a:r>
              <a:rPr lang="tr-TR" sz="1500">
                <a:solidFill>
                  <a:schemeClr val="dk1"/>
                </a:solidFill>
                <a:highlight>
                  <a:srgbClr val="FFFFFF"/>
                </a:highlight>
              </a:rPr>
              <a:t> folder.</a:t>
            </a:r>
            <a:endParaRPr sz="1500">
              <a:solidFill>
                <a:schemeClr val="dk1"/>
              </a:solidFill>
              <a:highlight>
                <a:srgbClr val="FFFFFF"/>
              </a:highlight>
            </a:endParaRPr>
          </a:p>
          <a:p>
            <a:pPr indent="0" lvl="0" marL="0" rtl="0" algn="l">
              <a:spcBef>
                <a:spcPts val="5100"/>
              </a:spcBef>
              <a:spcAft>
                <a:spcPts val="0"/>
              </a:spcAft>
              <a:buNone/>
            </a:pPr>
            <a:r>
              <a:rPr b="1" lang="tr-TR" sz="1400">
                <a:solidFill>
                  <a:srgbClr val="FF0000"/>
                </a:solidFill>
              </a:rPr>
              <a:t>Git Commands :</a:t>
            </a:r>
            <a:r>
              <a:rPr lang="tr-TR" sz="1400">
                <a:solidFill>
                  <a:schemeClr val="dk1"/>
                </a:solidFill>
              </a:rPr>
              <a:t> </a:t>
            </a:r>
            <a:endParaRPr sz="1400"/>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2"/>
              </a:rPr>
              <a:t>g</a:t>
            </a:r>
            <a:r>
              <a:rPr lang="tr-TR" sz="1150">
                <a:solidFill>
                  <a:schemeClr val="hlink"/>
                </a:solidFill>
                <a:uFill>
                  <a:noFill/>
                </a:uFill>
                <a:hlinkClick r:id="rId3"/>
              </a:rPr>
              <a:t>it init</a:t>
            </a:r>
            <a:r>
              <a:rPr lang="tr-TR" sz="1150">
                <a:solidFill>
                  <a:schemeClr val="hlink"/>
                </a:solidFill>
              </a:rPr>
              <a:t> : Init-Reinit a repository : </a:t>
            </a:r>
            <a:r>
              <a:rPr lang="tr-TR" sz="1300">
                <a:solidFill>
                  <a:srgbClr val="2F3235"/>
                </a:solidFill>
                <a:highlight>
                  <a:srgbClr val="FFFFFF"/>
                </a:highlight>
                <a:latin typeface="Courier New"/>
                <a:ea typeface="Courier New"/>
                <a:cs typeface="Courier New"/>
                <a:sym typeface="Courier New"/>
              </a:rPr>
              <a:t>git init -b primary</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4"/>
              </a:rPr>
              <a:t>git status</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rgbClr val="FF6336"/>
                </a:solidFill>
                <a:uFill>
                  <a:noFill/>
                </a:uFill>
                <a:hlinkClick r:id="rId5">
                  <a:extLst>
                    <a:ext uri="{A12FA001-AC4F-418D-AE19-62706E023703}">
                      <ahyp:hlinkClr val="tx"/>
                    </a:ext>
                  </a:extLst>
                </a:hlinkClick>
              </a:rPr>
              <a:t>git add</a:t>
            </a:r>
            <a:endParaRPr sz="1150">
              <a:solidFill>
                <a:srgbClr val="FF6336"/>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6"/>
              </a:rPr>
              <a:t>git commit</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7"/>
              </a:rPr>
              <a:t>git push/pull</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8"/>
              </a:rPr>
              <a:t>git stash</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9"/>
              </a:rPr>
              <a:t>git log</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10"/>
              </a:rPr>
              <a:t>git branch</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11"/>
              </a:rPr>
              <a:t>git checkout</a:t>
            </a:r>
            <a:endParaRPr sz="1150">
              <a:solidFill>
                <a:schemeClr val="hlink"/>
              </a:solidFill>
            </a:endParaRPr>
          </a:p>
          <a:p>
            <a:pPr indent="-301625" lvl="0" marL="596900" rtl="0" algn="l">
              <a:lnSpc>
                <a:spcPct val="130434"/>
              </a:lnSpc>
              <a:spcBef>
                <a:spcPts val="0"/>
              </a:spcBef>
              <a:spcAft>
                <a:spcPts val="0"/>
              </a:spcAft>
              <a:buClr>
                <a:schemeClr val="dk1"/>
              </a:buClr>
              <a:buSzPts val="1150"/>
              <a:buChar char="●"/>
            </a:pPr>
            <a:r>
              <a:rPr lang="tr-TR" sz="1150">
                <a:solidFill>
                  <a:schemeClr val="hlink"/>
                </a:solidFill>
                <a:uFill>
                  <a:noFill/>
                </a:uFill>
                <a:hlinkClick r:id="rId12"/>
              </a:rPr>
              <a:t>git merge</a:t>
            </a:r>
            <a:endParaRPr sz="1150">
              <a:solidFill>
                <a:schemeClr val="hlink"/>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1e5b0fe19d_0_22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1e5b0fe19d_0_2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You may think about using Atom editor.</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Data.log file should be individually excluded.</a:t>
            </a:r>
            <a:endParaRPr/>
          </a:p>
          <a:p>
            <a:pPr indent="0" lvl="0" marL="0" rtl="0" algn="l">
              <a:spcBef>
                <a:spcPts val="0"/>
              </a:spcBef>
              <a:spcAft>
                <a:spcPts val="0"/>
              </a:spcAft>
              <a:buNone/>
            </a:pPr>
            <a:r>
              <a:rPr lang="tr-TR"/>
              <a:t>/dir2 should be individually excluded.</a:t>
            </a:r>
            <a:endParaRPr/>
          </a:p>
          <a:p>
            <a:pPr indent="0" lvl="0" marL="0" rtl="0" algn="l">
              <a:spcBef>
                <a:spcPts val="0"/>
              </a:spcBef>
              <a:spcAft>
                <a:spcPts val="0"/>
              </a:spcAft>
              <a:buNone/>
            </a:pPr>
            <a:r>
              <a:rPr lang="tr-TR"/>
              <a:t>*.log should be excluded and demonstrated.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1e5b0fe19d_0_22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1e5b0fe19d_0_2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sz="1800"/>
              <a:t>Make an experiment about the stash command.</a:t>
            </a:r>
            <a:endParaRPr b="1" sz="18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1e5b0fe19d_0_18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1e5b0fe19d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1e5b0fe19d_0_19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1e5b0fe19d_0_1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1e5b0fe19d_0_19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1e5b0fe19d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1e5b0fe19d_0_19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1e5b0fe19d_0_1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1e5b0fe19d_0_19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1e5b0fe19d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11e5b0fe19d_0_19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11e5b0fe19d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11e5b0fe19d_0_20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11e5b0fe19d_0_2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1e5b0fe19d_0_20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1e5b0fe19d_0_2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2278e5d43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2278e5d4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11e6abde60f_2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11e6abde60f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solidFill>
                  <a:schemeClr val="dk1"/>
                </a:solidFill>
              </a:rPr>
              <a:t>https://create.kahoot.it/details/dde75c01-0e51-4a0c-bf80-94a0d3b5d32c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1e5b0fe19d_0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1e5b0fe19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Text Slide </a:t>
            </a:r>
            <a:endParaRPr/>
          </a:p>
          <a:p>
            <a:pPr indent="0" lvl="0" marL="0" rtl="0" algn="l">
              <a:spcBef>
                <a:spcPts val="0"/>
              </a:spcBef>
              <a:spcAft>
                <a:spcPts val="0"/>
              </a:spcAft>
              <a:buNone/>
            </a:pPr>
            <a:r>
              <a:rPr lang="tr-TR"/>
              <a:t>🍐 To edit the type of question,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sz="1200">
                <a:solidFill>
                  <a:srgbClr val="BDC1C6"/>
                </a:solidFill>
                <a:highlight>
                  <a:srgbClr val="202124"/>
                </a:highlight>
              </a:rPr>
              <a:t>The HEAD </a:t>
            </a:r>
            <a:r>
              <a:rPr b="1" lang="tr-TR" sz="1200">
                <a:solidFill>
                  <a:srgbClr val="BDC1C6"/>
                </a:solidFill>
                <a:highlight>
                  <a:srgbClr val="202124"/>
                </a:highlight>
              </a:rPr>
              <a:t>points out the last commit in the current checkout branch</a:t>
            </a:r>
            <a:r>
              <a:rPr lang="tr-TR" sz="1200">
                <a:solidFill>
                  <a:srgbClr val="BDC1C6"/>
                </a:solidFill>
                <a:highlight>
                  <a:srgbClr val="202124"/>
                </a:highlight>
              </a:rPr>
              <a:t>. It is like a pointer to any reference. The HEAD can be understood as the "current branch." When you switch branches with 'checkout,' the HEAD is transferred to the new branch.</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11e5b0fe19d_0_3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11e5b0fe19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500">
                <a:solidFill>
                  <a:srgbClr val="070F21"/>
                </a:solidFill>
                <a:highlight>
                  <a:srgbClr val="FFFFFF"/>
                </a:highlight>
              </a:rPr>
              <a:t>Here's an example of how Git branches are useful.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Let's say you need to work on a new feature for a website.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You create a new branch and start working.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You haven't finished your new feature, but you get a request to make a rush change that needs to go live on the site today.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You switch back to the master branch, make the change, and push it live.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Then you can switch back to your new feature branch and finish your work.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When you're done, you merge the new feature branch into the master branch,</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and both the new feature and rush change are kept!</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Why do we use branches? Only the final work should be on master branch.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All the work we do should be on seperate branches until it’s ready.</a:t>
            </a:r>
            <a:endParaRPr sz="1500">
              <a:solidFill>
                <a:srgbClr val="070F21"/>
              </a:solidFill>
              <a:highlight>
                <a:srgbClr val="FFFFFF"/>
              </a:high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1e5b0fe19d_0_3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1e5b0fe19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1e5b0fe19d_0_4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11e5b0fe19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u="sng">
                <a:solidFill>
                  <a:schemeClr val="hlink"/>
                </a:solidFill>
                <a:hlinkClick r:id="rId2"/>
              </a:rPr>
              <a:t>http://git-school.github.io/visualizing-git/</a:t>
            </a:r>
            <a:endParaRPr/>
          </a:p>
          <a:p>
            <a:pPr indent="0" lvl="0" marL="0" rtl="0" algn="l">
              <a:spcBef>
                <a:spcPts val="0"/>
              </a:spcBef>
              <a:spcAft>
                <a:spcPts val="0"/>
              </a:spcAft>
              <a:buNone/>
            </a:pPr>
            <a:r>
              <a:rPr lang="tr-TR"/>
              <a:t>Let’s practice visually.</a:t>
            </a:r>
            <a:endParaRPr/>
          </a:p>
          <a:p>
            <a:pPr indent="0" lvl="0" marL="0" rtl="0" algn="l">
              <a:spcBef>
                <a:spcPts val="0"/>
              </a:spcBef>
              <a:spcAft>
                <a:spcPts val="0"/>
              </a:spcAft>
              <a:buNone/>
            </a:pPr>
            <a:r>
              <a:rPr lang="tr-TR"/>
              <a:t>Scenario 1: </a:t>
            </a:r>
            <a:endParaRPr/>
          </a:p>
          <a:p>
            <a:pPr indent="0" lvl="0" marL="0" rtl="0" algn="l">
              <a:spcBef>
                <a:spcPts val="0"/>
              </a:spcBef>
              <a:spcAft>
                <a:spcPts val="0"/>
              </a:spcAft>
              <a:buNone/>
            </a:pPr>
            <a:r>
              <a:rPr lang="tr-TR"/>
              <a:t>I have master branch and creating a new branch and do some experiment on it. but i didn’t like it and i want to go back to master. And delete eric branch since I wont use it what happens? when i do new commit where it goes?</a:t>
            </a:r>
            <a:endParaRPr/>
          </a:p>
          <a:p>
            <a:pPr indent="0" lvl="0" marL="0" rtl="0" algn="l">
              <a:spcBef>
                <a:spcPts val="0"/>
              </a:spcBef>
              <a:spcAft>
                <a:spcPts val="0"/>
              </a:spcAft>
              <a:buNone/>
            </a:pPr>
            <a:r>
              <a:t/>
            </a:r>
            <a:endParaRPr b="1" sz="750">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-b test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main</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branch -d test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b="1" sz="750">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tr-TR"/>
              <a:t>Scenario 2:</a:t>
            </a:r>
            <a:endParaRPr/>
          </a:p>
          <a:p>
            <a:pPr indent="0" lvl="0" marL="0" rtl="0" algn="l">
              <a:spcBef>
                <a:spcPts val="0"/>
              </a:spcBef>
              <a:spcAft>
                <a:spcPts val="0"/>
              </a:spcAft>
              <a:buNone/>
            </a:pPr>
            <a:r>
              <a:rPr lang="tr-TR"/>
              <a:t>We created a new branch and we liked the changes. we want to merge</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-b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main</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139700" rtl="0" algn="l">
              <a:lnSpc>
                <a:spcPct val="95454"/>
              </a:lnSpc>
              <a:spcBef>
                <a:spcPts val="0"/>
              </a:spcBef>
              <a:spcAft>
                <a:spcPts val="0"/>
              </a:spcAft>
              <a:buNone/>
            </a:pPr>
            <a:r>
              <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11e5b0fe19d_0_4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11e5b0fe19d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500">
                <a:solidFill>
                  <a:srgbClr val="070F21"/>
                </a:solidFill>
                <a:highlight>
                  <a:srgbClr val="FFFFFF"/>
                </a:highlight>
              </a:rPr>
              <a:t>The -d option only deletes the branch if it has already been merged.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The -D option is a shortcut for --delete --force, which deletes the branch irrespective of its merged status.</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323850" lvl="0" marL="457200" rtl="0" algn="l">
              <a:spcBef>
                <a:spcPts val="0"/>
              </a:spcBef>
              <a:spcAft>
                <a:spcPts val="0"/>
              </a:spcAft>
              <a:buClr>
                <a:srgbClr val="070F21"/>
              </a:buClr>
              <a:buSzPts val="1500"/>
              <a:buChar char="-"/>
            </a:pPr>
            <a:r>
              <a:rPr b="1" lang="tr-TR" sz="1500">
                <a:solidFill>
                  <a:srgbClr val="070F21"/>
                </a:solidFill>
                <a:highlight>
                  <a:srgbClr val="FFFFFF"/>
                </a:highlight>
              </a:rPr>
              <a:t>Visualizing Git- Show branches</a:t>
            </a:r>
            <a:endParaRPr b="1" sz="1500">
              <a:solidFill>
                <a:srgbClr val="070F21"/>
              </a:solidFill>
              <a:highlight>
                <a:srgbClr val="FFFFFF"/>
              </a:highlight>
            </a:endParaRPr>
          </a:p>
          <a:p>
            <a:pPr indent="-323850" lvl="0" marL="457200" rtl="0" algn="l">
              <a:spcBef>
                <a:spcPts val="0"/>
              </a:spcBef>
              <a:spcAft>
                <a:spcPts val="0"/>
              </a:spcAft>
              <a:buClr>
                <a:srgbClr val="070F21"/>
              </a:buClr>
              <a:buSzPts val="1500"/>
              <a:buChar char="-"/>
            </a:pPr>
            <a:r>
              <a:rPr lang="tr-TR"/>
              <a:t>Scenario1: go back to a commit and create a new branch from there. </a:t>
            </a:r>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551c4bd</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-b test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main</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merge test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test2</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branch -d test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main</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323850" lvl="0" marL="457200" rtl="0" algn="l">
              <a:spcBef>
                <a:spcPts val="0"/>
              </a:spcBef>
              <a:spcAft>
                <a:spcPts val="0"/>
              </a:spcAft>
              <a:buClr>
                <a:srgbClr val="070F21"/>
              </a:buClr>
              <a:buSzPts val="1500"/>
              <a:buChar char="-"/>
            </a:pPr>
            <a:r>
              <a:rPr lang="tr-TR"/>
              <a:t>Scenario2: delete the branch before merging with -d (Do it on your computer not visually)</a:t>
            </a:r>
            <a:endParaRPr/>
          </a:p>
          <a:p>
            <a:pPr indent="-317500" lvl="0" marL="457200" rtl="0" algn="l">
              <a:spcBef>
                <a:spcPts val="0"/>
              </a:spcBef>
              <a:spcAft>
                <a:spcPts val="0"/>
              </a:spcAft>
              <a:buSzPts val="1400"/>
              <a:buChar char="-"/>
            </a:pPr>
            <a:r>
              <a:rPr lang="tr-TR"/>
              <a:t>it will give you an error.</a:t>
            </a:r>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Once you’re done with the feature you can merge back into master</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1e5b0fe19d_0_4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1e5b0fe19d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Everybody has a Github account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sz="1500">
                <a:solidFill>
                  <a:srgbClr val="070F21"/>
                </a:solidFill>
                <a:highlight>
                  <a:srgbClr val="FFFFFF"/>
                </a:highlight>
              </a:rPr>
              <a:t>Origin is an alias to the remote repository.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We say </a:t>
            </a:r>
            <a:r>
              <a:rPr lang="tr-TR" sz="1500">
                <a:solidFill>
                  <a:srgbClr val="070F21"/>
                </a:solidFill>
              </a:rPr>
              <a:t>origin</a:t>
            </a:r>
            <a:r>
              <a:rPr lang="tr-TR" sz="1500">
                <a:solidFill>
                  <a:srgbClr val="070F21"/>
                </a:solidFill>
                <a:highlight>
                  <a:srgbClr val="FFFFFF"/>
                </a:highlight>
              </a:rPr>
              <a:t> so we won't have to write out the URL of the remote repo every time in the future.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While </a:t>
            </a:r>
            <a:r>
              <a:rPr lang="tr-TR" sz="1500">
                <a:solidFill>
                  <a:srgbClr val="070F21"/>
                </a:solidFill>
              </a:rPr>
              <a:t>origin</a:t>
            </a:r>
            <a:r>
              <a:rPr lang="tr-TR" sz="1500">
                <a:solidFill>
                  <a:srgbClr val="070F21"/>
                </a:solidFill>
                <a:highlight>
                  <a:srgbClr val="FFFFFF"/>
                </a:highlight>
              </a:rPr>
              <a:t> is the name most people use, you can name it something else.</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rPr>
              <a:t>-u</a:t>
            </a:r>
            <a:r>
              <a:rPr lang="tr-TR" sz="1500">
                <a:solidFill>
                  <a:srgbClr val="070F21"/>
                </a:solidFill>
                <a:highlight>
                  <a:srgbClr val="FFFFFF"/>
                </a:highlight>
              </a:rPr>
              <a:t> is short for </a:t>
            </a:r>
            <a:r>
              <a:rPr lang="tr-TR" sz="1500">
                <a:solidFill>
                  <a:srgbClr val="070F21"/>
                </a:solidFill>
              </a:rPr>
              <a:t>--set-upstream</a:t>
            </a:r>
            <a:r>
              <a:rPr lang="tr-TR" sz="1500">
                <a:solidFill>
                  <a:srgbClr val="070F21"/>
                </a:solidFill>
                <a:highlight>
                  <a:srgbClr val="FFFFFF"/>
                </a:highlight>
              </a:rPr>
              <a:t> and adds an upstream (tracking) reference so in the future,</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Git will remember where we want to push to and pull from.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That will allow us to use </a:t>
            </a:r>
            <a:r>
              <a:rPr lang="tr-TR" sz="1500">
                <a:solidFill>
                  <a:srgbClr val="070F21"/>
                </a:solidFill>
              </a:rPr>
              <a:t>git pull</a:t>
            </a:r>
            <a:r>
              <a:rPr lang="tr-TR" sz="1500">
                <a:solidFill>
                  <a:srgbClr val="070F21"/>
                </a:solidFill>
                <a:highlight>
                  <a:srgbClr val="FFFFFF"/>
                </a:highlight>
              </a:rPr>
              <a:t> or </a:t>
            </a:r>
            <a:r>
              <a:rPr lang="tr-TR" sz="1500">
                <a:solidFill>
                  <a:srgbClr val="070F21"/>
                </a:solidFill>
              </a:rPr>
              <a:t>git push</a:t>
            </a:r>
            <a:r>
              <a:rPr lang="tr-TR" sz="1500">
                <a:solidFill>
                  <a:srgbClr val="070F21"/>
                </a:solidFill>
                <a:highlight>
                  <a:srgbClr val="FFFFFF"/>
                </a:highlight>
              </a:rPr>
              <a:t> without having to specify extra arguments.</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lnSpc>
                <a:spcPct val="160000"/>
              </a:lnSpc>
              <a:spcBef>
                <a:spcPts val="0"/>
              </a:spcBef>
              <a:spcAft>
                <a:spcPts val="0"/>
              </a:spcAft>
              <a:buNone/>
            </a:pPr>
            <a:r>
              <a:rPr lang="tr-TR" sz="1500">
                <a:solidFill>
                  <a:srgbClr val="070F21"/>
                </a:solidFill>
                <a:highlight>
                  <a:srgbClr val="FFFFFF"/>
                </a:highlight>
              </a:rPr>
              <a:t>If this is the first time pushing to the remote server, you should be asked to login with your username and password.</a:t>
            </a:r>
            <a:endParaRPr sz="1500">
              <a:solidFill>
                <a:srgbClr val="070F21"/>
              </a:solidFill>
              <a:highlight>
                <a:srgbClr val="FFFFFF"/>
              </a:highlight>
            </a:endParaRPr>
          </a:p>
          <a:p>
            <a:pPr indent="0" lvl="0" marL="0" rtl="0" algn="l">
              <a:lnSpc>
                <a:spcPct val="115000"/>
              </a:lnSpc>
              <a:spcBef>
                <a:spcPts val="1100"/>
              </a:spcBef>
              <a:spcAft>
                <a:spcPts val="0"/>
              </a:spcAft>
              <a:buNone/>
            </a:pPr>
            <a:r>
              <a:t/>
            </a:r>
            <a:endParaRPr/>
          </a:p>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11e5b0fe19d_0_4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11e5b0fe19d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tr-TR"/>
              <a:t>Let’s start with cloning.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Let’s create a new repo and put a new file on it. Do our first commit.</a:t>
            </a:r>
            <a:endParaRPr/>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  mkdir gitprojects</a:t>
            </a:r>
            <a:endParaRPr sz="1200"/>
          </a:p>
          <a:p>
            <a:pPr indent="0" lvl="0" marL="0" rtl="0" algn="l">
              <a:lnSpc>
                <a:spcPct val="115000"/>
              </a:lnSpc>
              <a:spcBef>
                <a:spcPts val="0"/>
              </a:spcBef>
              <a:spcAft>
                <a:spcPts val="0"/>
              </a:spcAft>
              <a:buNone/>
            </a:pPr>
            <a:r>
              <a:rPr lang="tr-TR" sz="1200"/>
              <a:t>  499  cd gitprojects/</a:t>
            </a:r>
            <a:endParaRPr sz="1200"/>
          </a:p>
          <a:p>
            <a:pPr indent="0" lvl="0" marL="0" rtl="0" algn="l">
              <a:lnSpc>
                <a:spcPct val="115000"/>
              </a:lnSpc>
              <a:spcBef>
                <a:spcPts val="0"/>
              </a:spcBef>
              <a:spcAft>
                <a:spcPts val="0"/>
              </a:spcAft>
              <a:buNone/>
            </a:pPr>
            <a:r>
              <a:rPr lang="tr-TR" sz="1200"/>
              <a:t>  500  git clone https://github.com/clarusway/labb.git</a:t>
            </a:r>
            <a:endParaRPr sz="1200"/>
          </a:p>
          <a:p>
            <a:pPr indent="0" lvl="0" marL="0" rtl="0" algn="l">
              <a:lnSpc>
                <a:spcPct val="115000"/>
              </a:lnSpc>
              <a:spcBef>
                <a:spcPts val="0"/>
              </a:spcBef>
              <a:spcAft>
                <a:spcPts val="0"/>
              </a:spcAft>
              <a:buNone/>
            </a:pPr>
            <a:r>
              <a:rPr lang="tr-TR" sz="1200"/>
              <a:t>  501  ls</a:t>
            </a:r>
            <a:endParaRPr sz="1200"/>
          </a:p>
          <a:p>
            <a:pPr indent="0" lvl="0" marL="0" rtl="0" algn="l">
              <a:lnSpc>
                <a:spcPct val="115000"/>
              </a:lnSpc>
              <a:spcBef>
                <a:spcPts val="0"/>
              </a:spcBef>
              <a:spcAft>
                <a:spcPts val="0"/>
              </a:spcAft>
              <a:buNone/>
            </a:pPr>
            <a:r>
              <a:rPr lang="tr-TR" sz="1200"/>
              <a:t>  502  git ls</a:t>
            </a:r>
            <a:endParaRPr sz="1200"/>
          </a:p>
          <a:p>
            <a:pPr indent="0" lvl="0" marL="0" rtl="0" algn="l">
              <a:lnSpc>
                <a:spcPct val="115000"/>
              </a:lnSpc>
              <a:spcBef>
                <a:spcPts val="0"/>
              </a:spcBef>
              <a:spcAft>
                <a:spcPts val="0"/>
              </a:spcAft>
              <a:buNone/>
            </a:pPr>
            <a:r>
              <a:rPr lang="tr-TR" sz="1200"/>
              <a:t>  503  ls</a:t>
            </a:r>
            <a:endParaRPr sz="1200"/>
          </a:p>
          <a:p>
            <a:pPr indent="0" lvl="0" marL="0" rtl="0" algn="l">
              <a:lnSpc>
                <a:spcPct val="115000"/>
              </a:lnSpc>
              <a:spcBef>
                <a:spcPts val="0"/>
              </a:spcBef>
              <a:spcAft>
                <a:spcPts val="0"/>
              </a:spcAft>
              <a:buNone/>
            </a:pPr>
            <a:r>
              <a:rPr lang="tr-TR" sz="1200"/>
              <a:t>  504  cd labb</a:t>
            </a:r>
            <a:endParaRPr sz="1200"/>
          </a:p>
          <a:p>
            <a:pPr indent="0" lvl="0" marL="0" rtl="0" algn="l">
              <a:lnSpc>
                <a:spcPct val="115000"/>
              </a:lnSpc>
              <a:spcBef>
                <a:spcPts val="0"/>
              </a:spcBef>
              <a:spcAft>
                <a:spcPts val="0"/>
              </a:spcAft>
              <a:buNone/>
            </a:pPr>
            <a:r>
              <a:rPr lang="tr-TR" sz="1200"/>
              <a:t>  505  ls</a:t>
            </a:r>
            <a:endParaRPr sz="1200"/>
          </a:p>
          <a:p>
            <a:pPr indent="0" lvl="0" marL="0" rtl="0" algn="l">
              <a:lnSpc>
                <a:spcPct val="115000"/>
              </a:lnSpc>
              <a:spcBef>
                <a:spcPts val="0"/>
              </a:spcBef>
              <a:spcAft>
                <a:spcPts val="0"/>
              </a:spcAft>
              <a:buNone/>
            </a:pPr>
            <a:r>
              <a:rPr lang="tr-TR" sz="1200"/>
              <a:t>  506  vim file2.txt</a:t>
            </a:r>
            <a:endParaRPr sz="1200"/>
          </a:p>
          <a:p>
            <a:pPr indent="0" lvl="0" marL="0" rtl="0" algn="l">
              <a:lnSpc>
                <a:spcPct val="115000"/>
              </a:lnSpc>
              <a:spcBef>
                <a:spcPts val="0"/>
              </a:spcBef>
              <a:spcAft>
                <a:spcPts val="0"/>
              </a:spcAft>
              <a:buNone/>
            </a:pPr>
            <a:r>
              <a:rPr lang="tr-TR" sz="1200"/>
              <a:t>  507  git status</a:t>
            </a:r>
            <a:endParaRPr sz="1200"/>
          </a:p>
          <a:p>
            <a:pPr indent="0" lvl="0" marL="0" rtl="0" algn="l">
              <a:lnSpc>
                <a:spcPct val="115000"/>
              </a:lnSpc>
              <a:spcBef>
                <a:spcPts val="0"/>
              </a:spcBef>
              <a:spcAft>
                <a:spcPts val="0"/>
              </a:spcAft>
              <a:buNone/>
            </a:pPr>
            <a:r>
              <a:rPr lang="tr-TR" sz="1200"/>
              <a:t>  508  git add .</a:t>
            </a:r>
            <a:endParaRPr sz="1200"/>
          </a:p>
          <a:p>
            <a:pPr indent="0" lvl="0" marL="0" rtl="0" algn="l">
              <a:lnSpc>
                <a:spcPct val="115000"/>
              </a:lnSpc>
              <a:spcBef>
                <a:spcPts val="0"/>
              </a:spcBef>
              <a:spcAft>
                <a:spcPts val="0"/>
              </a:spcAft>
              <a:buNone/>
            </a:pPr>
            <a:r>
              <a:rPr lang="tr-TR" sz="1200"/>
              <a:t>  509  git commit -m "mee"</a:t>
            </a:r>
            <a:endParaRPr sz="1200"/>
          </a:p>
          <a:p>
            <a:pPr indent="0" lvl="0" marL="0" rtl="0" algn="l">
              <a:lnSpc>
                <a:spcPct val="115000"/>
              </a:lnSpc>
              <a:spcBef>
                <a:spcPts val="0"/>
              </a:spcBef>
              <a:spcAft>
                <a:spcPts val="0"/>
              </a:spcAft>
              <a:buNone/>
            </a:pPr>
            <a:r>
              <a:rPr lang="tr-TR" sz="1200"/>
              <a:t>  510  git s</a:t>
            </a:r>
            <a:endParaRPr sz="1200"/>
          </a:p>
          <a:p>
            <a:pPr indent="0" lvl="0" marL="0" rtl="0" algn="l">
              <a:lnSpc>
                <a:spcPct val="115000"/>
              </a:lnSpc>
              <a:spcBef>
                <a:spcPts val="0"/>
              </a:spcBef>
              <a:spcAft>
                <a:spcPts val="0"/>
              </a:spcAft>
              <a:buNone/>
            </a:pPr>
            <a:r>
              <a:rPr lang="tr-TR" sz="1200"/>
              <a:t>  511  git push origin master</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Secondly give them the link of your code and show fork. change it.</a:t>
            </a:r>
            <a:endParaRPr sz="1200"/>
          </a:p>
          <a:p>
            <a:pPr indent="0" lvl="0" marL="0" rtl="0" algn="l">
              <a:lnSpc>
                <a:spcPct val="115000"/>
              </a:lnSpc>
              <a:spcBef>
                <a:spcPts val="0"/>
              </a:spcBef>
              <a:spcAft>
                <a:spcPts val="0"/>
              </a:spcAft>
              <a:buNone/>
            </a:pPr>
            <a:r>
              <a:rPr lang="tr-TR" sz="1200"/>
              <a:t>Then show them to clone again. remote to remote and then clone.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tr-TR" sz="1200"/>
              <a:t>Scenario: git clone, change the file on remote, git status, git fetch, git merge </a:t>
            </a:r>
            <a:endParaRPr sz="1200"/>
          </a:p>
          <a:p>
            <a:pPr indent="0" lvl="0" marL="0" rtl="0" algn="l">
              <a:lnSpc>
                <a:spcPct val="115000"/>
              </a:lnSpc>
              <a:spcBef>
                <a:spcPts val="0"/>
              </a:spcBef>
              <a:spcAft>
                <a:spcPts val="0"/>
              </a:spcAft>
              <a:buNone/>
            </a:pPr>
            <a:r>
              <a:rPr lang="tr-TR" sz="1200"/>
              <a:t>then do the same thing with git pull.</a:t>
            </a:r>
            <a:endParaRPr sz="1200"/>
          </a:p>
          <a:p>
            <a:pPr indent="0" lvl="0" marL="0" rtl="0" algn="l">
              <a:lnSpc>
                <a:spcPct val="115000"/>
              </a:lnSpc>
              <a:spcBef>
                <a:spcPts val="0"/>
              </a:spcBef>
              <a:spcAft>
                <a:spcPts val="0"/>
              </a:spcAft>
              <a:buNone/>
            </a:pPr>
            <a:r>
              <a:rPr lang="tr-TR" sz="1200"/>
              <a:t>change 1 file and try to push before pull see the problem. git pull </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tr-TR"/>
              <a:t>Visual representation</a:t>
            </a:r>
            <a:endParaRPr/>
          </a:p>
          <a:p>
            <a:pPr indent="0" lvl="0" marL="0" rtl="0" algn="l">
              <a:spcBef>
                <a:spcPts val="0"/>
              </a:spcBef>
              <a:spcAft>
                <a:spcPts val="0"/>
              </a:spcAft>
              <a:buNone/>
            </a:pPr>
            <a:r>
              <a:rPr lang="tr-TR"/>
              <a:t>Create a commit and push</a:t>
            </a:r>
            <a:endParaRPr/>
          </a:p>
          <a:p>
            <a:pPr indent="0" lvl="0" marL="0" rtl="0" algn="l">
              <a:spcBef>
                <a:spcPts val="0"/>
              </a:spcBef>
              <a:spcAft>
                <a:spcPts val="0"/>
              </a:spcAft>
              <a:buNone/>
            </a:pPr>
            <a:r>
              <a:rPr lang="tr-TR"/>
              <a:t>create a branch and push</a:t>
            </a:r>
            <a:endParaRPr/>
          </a:p>
          <a:p>
            <a:pPr indent="0" lvl="0" marL="0" rtl="0" algn="l">
              <a:spcBef>
                <a:spcPts val="0"/>
              </a:spcBef>
              <a:spcAft>
                <a:spcPts val="0"/>
              </a:spcAft>
              <a:buNone/>
            </a:pPr>
            <a:r>
              <a:rPr lang="tr-TR"/>
              <a:t>local: merge the branch </a:t>
            </a:r>
            <a:endParaRPr/>
          </a:p>
          <a:p>
            <a:pPr indent="0" lvl="0" marL="0" rtl="0" algn="l">
              <a:spcBef>
                <a:spcPts val="0"/>
              </a:spcBef>
              <a:spcAft>
                <a:spcPts val="0"/>
              </a:spcAft>
              <a:buNone/>
            </a:pPr>
            <a:r>
              <a:rPr lang="tr-TR"/>
              <a:t>push</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Already up-to-date.</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fetch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branch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Everything up-to-date.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tr-TR"/>
              <a:t>Remote visual representation:</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CCCC"/>
                </a:solidFill>
                <a:highlight>
                  <a:srgbClr val="000000"/>
                </a:highlight>
                <a:latin typeface="Courier New"/>
                <a:ea typeface="Courier New"/>
                <a:cs typeface="Courier New"/>
                <a:sym typeface="Courier New"/>
              </a:rPr>
              <a:t>Push rejected. Non fast-forward. Try pulling first</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Fetched 1 commits on feature.</a:t>
            </a:r>
            <a:endParaRPr sz="900">
              <a:solidFill>
                <a:srgbClr val="FFFFCC"/>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Fast-forwarded to origin/feature.</a:t>
            </a:r>
            <a:endParaRPr sz="900">
              <a:solidFill>
                <a:srgbClr val="FFFF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 origin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feature</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11e6abde60f_2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11e6abde60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https://create.kahoot.it/details/ea694993-f7e0-4915-995f-399df7becc52</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11e5b0fe19d_0_4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11e5b0fe19d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2278e5d43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2278e5d4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11e5b0fe19d_0_5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11e5b0fe19d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1e5b0fe19d_0_5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1e5b0fe19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200">
                <a:solidFill>
                  <a:srgbClr val="BDC1C6"/>
                </a:solidFill>
                <a:highlight>
                  <a:srgbClr val="202124"/>
                </a:highlight>
              </a:rPr>
              <a:t>From a content perspective, rebasing is </a:t>
            </a:r>
            <a:r>
              <a:rPr b="1" lang="tr-TR" sz="1200">
                <a:solidFill>
                  <a:srgbClr val="BDC1C6"/>
                </a:solidFill>
                <a:highlight>
                  <a:srgbClr val="202124"/>
                </a:highlight>
              </a:rPr>
              <a:t>changing the base of your branch from one commit to </a:t>
            </a:r>
            <a:endParaRPr b="1" sz="1200">
              <a:solidFill>
                <a:srgbClr val="BDC1C6"/>
              </a:solidFill>
              <a:highlight>
                <a:srgbClr val="202124"/>
              </a:highlight>
            </a:endParaRPr>
          </a:p>
          <a:p>
            <a:pPr indent="0" lvl="0" marL="0" rtl="0" algn="l">
              <a:spcBef>
                <a:spcPts val="0"/>
              </a:spcBef>
              <a:spcAft>
                <a:spcPts val="0"/>
              </a:spcAft>
              <a:buNone/>
            </a:pPr>
            <a:r>
              <a:rPr b="1" lang="tr-TR" sz="1200">
                <a:solidFill>
                  <a:srgbClr val="BDC1C6"/>
                </a:solidFill>
                <a:highlight>
                  <a:srgbClr val="202124"/>
                </a:highlight>
              </a:rPr>
              <a:t>another making it appear as if you'd created your branch from a different commit</a:t>
            </a:r>
            <a:r>
              <a:rPr lang="tr-TR" sz="1200">
                <a:solidFill>
                  <a:srgbClr val="BDC1C6"/>
                </a:solidFill>
                <a:highlight>
                  <a:srgbClr val="202124"/>
                </a:highlight>
              </a:rPr>
              <a:t>.</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t/>
            </a:r>
            <a:endParaRPr b="1" sz="2000">
              <a:solidFill>
                <a:srgbClr val="070F21"/>
              </a:solidFill>
              <a:highlight>
                <a:srgbClr val="FFFFFF"/>
              </a:highlight>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11e5b0fe19d_0_6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11e5b0fe19d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200">
                <a:solidFill>
                  <a:srgbClr val="BDC1C6"/>
                </a:solidFill>
                <a:highlight>
                  <a:srgbClr val="202124"/>
                </a:highlight>
              </a:rPr>
              <a:t>From a content perspective, rebasing is </a:t>
            </a:r>
            <a:r>
              <a:rPr b="1" lang="tr-TR" sz="1200">
                <a:solidFill>
                  <a:srgbClr val="BDC1C6"/>
                </a:solidFill>
                <a:highlight>
                  <a:srgbClr val="202124"/>
                </a:highlight>
              </a:rPr>
              <a:t>changing the base of your branch from one commit to another </a:t>
            </a:r>
            <a:endParaRPr b="1" sz="1200">
              <a:solidFill>
                <a:srgbClr val="BDC1C6"/>
              </a:solidFill>
              <a:highlight>
                <a:srgbClr val="202124"/>
              </a:highlight>
            </a:endParaRPr>
          </a:p>
          <a:p>
            <a:pPr indent="0" lvl="0" marL="0" rtl="0" algn="l">
              <a:spcBef>
                <a:spcPts val="0"/>
              </a:spcBef>
              <a:spcAft>
                <a:spcPts val="0"/>
              </a:spcAft>
              <a:buNone/>
            </a:pPr>
            <a:r>
              <a:rPr b="1" lang="tr-TR" sz="1200">
                <a:solidFill>
                  <a:srgbClr val="BDC1C6"/>
                </a:solidFill>
                <a:highlight>
                  <a:srgbClr val="202124"/>
                </a:highlight>
              </a:rPr>
              <a:t>making it appear as if you'd created your branch from a different commit</a:t>
            </a:r>
            <a:r>
              <a:rPr lang="tr-TR" sz="1200">
                <a:solidFill>
                  <a:srgbClr val="BDC1C6"/>
                </a:solidFill>
                <a:highlight>
                  <a:srgbClr val="202124"/>
                </a:highlight>
              </a:rPr>
              <a:t>. </a:t>
            </a:r>
            <a:endParaRPr sz="1200">
              <a:solidFill>
                <a:srgbClr val="BDC1C6"/>
              </a:solidFill>
              <a:highlight>
                <a:srgbClr val="202124"/>
              </a:highlight>
            </a:endParaRPr>
          </a:p>
          <a:p>
            <a:pPr indent="0" lvl="0" marL="0" rtl="0" algn="l">
              <a:spcBef>
                <a:spcPts val="0"/>
              </a:spcBef>
              <a:spcAft>
                <a:spcPts val="0"/>
              </a:spcAft>
              <a:buNone/>
            </a:pPr>
            <a:r>
              <a:rPr lang="tr-TR" sz="1200">
                <a:solidFill>
                  <a:srgbClr val="BDC1C6"/>
                </a:solidFill>
                <a:highlight>
                  <a:srgbClr val="202124"/>
                </a:highlight>
              </a:rPr>
              <a:t>Internally, Git accomplishes this by creating new commits and applying them to the specified base.</a:t>
            </a:r>
            <a:endParaRPr sz="1200">
              <a:solidFill>
                <a:srgbClr val="BDC1C6"/>
              </a:solidFill>
              <a:highlight>
                <a:srgbClr val="202124"/>
              </a:highlight>
            </a:endParaRPr>
          </a:p>
          <a:p>
            <a:pPr indent="0" lvl="0" marL="0" rtl="0" algn="l">
              <a:spcBef>
                <a:spcPts val="0"/>
              </a:spcBef>
              <a:spcAft>
                <a:spcPts val="0"/>
              </a:spcAft>
              <a:buNone/>
            </a:pPr>
            <a:r>
              <a:t/>
            </a:r>
            <a:endParaRPr sz="1200">
              <a:solidFill>
                <a:srgbClr val="BDC1C6"/>
              </a:solidFill>
              <a:highlight>
                <a:srgbClr val="202124"/>
              </a:highlight>
            </a:endParaRPr>
          </a:p>
          <a:p>
            <a:pPr indent="0" lvl="0" marL="0" rtl="0" algn="l">
              <a:spcBef>
                <a:spcPts val="0"/>
              </a:spcBef>
              <a:spcAft>
                <a:spcPts val="0"/>
              </a:spcAft>
              <a:buNone/>
            </a:pPr>
            <a:r>
              <a:rPr lang="tr-TR" sz="1500">
                <a:solidFill>
                  <a:srgbClr val="292929"/>
                </a:solidFill>
                <a:highlight>
                  <a:srgbClr val="FFFFFF"/>
                </a:highlight>
                <a:latin typeface="Georgia"/>
                <a:ea typeface="Georgia"/>
                <a:cs typeface="Georgia"/>
                <a:sym typeface="Georgia"/>
              </a:rPr>
              <a:t>Rebasing is often used as an alternative to merging.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TR" sz="1500">
                <a:solidFill>
                  <a:srgbClr val="292929"/>
                </a:solidFill>
                <a:highlight>
                  <a:srgbClr val="FFFFFF"/>
                </a:highlight>
                <a:latin typeface="Georgia"/>
                <a:ea typeface="Georgia"/>
                <a:cs typeface="Georgia"/>
                <a:sym typeface="Georgia"/>
              </a:rPr>
              <a:t>Rebasing a branch updates one branch with another by applying the commits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TR" sz="1500">
                <a:solidFill>
                  <a:srgbClr val="292929"/>
                </a:solidFill>
                <a:highlight>
                  <a:srgbClr val="FFFFFF"/>
                </a:highlight>
                <a:latin typeface="Georgia"/>
                <a:ea typeface="Georgia"/>
                <a:cs typeface="Georgia"/>
                <a:sym typeface="Georgia"/>
              </a:rPr>
              <a:t>of one branch on top of the commits of another branch.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TR" sz="1500">
                <a:solidFill>
                  <a:srgbClr val="292929"/>
                </a:solidFill>
                <a:highlight>
                  <a:srgbClr val="FFFFFF"/>
                </a:highlight>
                <a:latin typeface="Georgia"/>
                <a:ea typeface="Georgia"/>
                <a:cs typeface="Georgia"/>
                <a:sym typeface="Georgia"/>
              </a:rPr>
              <a:t>For example, if working on a </a:t>
            </a:r>
            <a:r>
              <a:rPr lang="tr-TR" sz="1150">
                <a:solidFill>
                  <a:srgbClr val="292929"/>
                </a:solidFill>
                <a:highlight>
                  <a:srgbClr val="F2F2F2"/>
                </a:highlight>
                <a:latin typeface="Courier New"/>
                <a:ea typeface="Courier New"/>
                <a:cs typeface="Courier New"/>
                <a:sym typeface="Courier New"/>
              </a:rPr>
              <a:t>feature</a:t>
            </a:r>
            <a:r>
              <a:rPr lang="tr-TR" sz="1500">
                <a:solidFill>
                  <a:srgbClr val="292929"/>
                </a:solidFill>
                <a:highlight>
                  <a:srgbClr val="FFFFFF"/>
                </a:highlight>
                <a:latin typeface="Georgia"/>
                <a:ea typeface="Georgia"/>
                <a:cs typeface="Georgia"/>
                <a:sym typeface="Georgia"/>
              </a:rPr>
              <a:t> branch that is out of date with a </a:t>
            </a:r>
            <a:r>
              <a:rPr lang="tr-TR" sz="1150">
                <a:solidFill>
                  <a:srgbClr val="292929"/>
                </a:solidFill>
                <a:highlight>
                  <a:srgbClr val="F2F2F2"/>
                </a:highlight>
                <a:latin typeface="Courier New"/>
                <a:ea typeface="Courier New"/>
                <a:cs typeface="Courier New"/>
                <a:sym typeface="Courier New"/>
              </a:rPr>
              <a:t>dev</a:t>
            </a:r>
            <a:r>
              <a:rPr lang="tr-TR" sz="1500">
                <a:solidFill>
                  <a:srgbClr val="292929"/>
                </a:solidFill>
                <a:highlight>
                  <a:srgbClr val="FFFFFF"/>
                </a:highlight>
                <a:latin typeface="Georgia"/>
                <a:ea typeface="Georgia"/>
                <a:cs typeface="Georgia"/>
                <a:sym typeface="Georgia"/>
              </a:rPr>
              <a:t> branch,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TR" sz="1500">
                <a:solidFill>
                  <a:srgbClr val="292929"/>
                </a:solidFill>
                <a:highlight>
                  <a:srgbClr val="FFFFFF"/>
                </a:highlight>
                <a:latin typeface="Georgia"/>
                <a:ea typeface="Georgia"/>
                <a:cs typeface="Georgia"/>
                <a:sym typeface="Georgia"/>
              </a:rPr>
              <a:t>rebasing the </a:t>
            </a:r>
            <a:r>
              <a:rPr lang="tr-TR" sz="1150">
                <a:solidFill>
                  <a:srgbClr val="292929"/>
                </a:solidFill>
                <a:highlight>
                  <a:srgbClr val="F2F2F2"/>
                </a:highlight>
                <a:latin typeface="Courier New"/>
                <a:ea typeface="Courier New"/>
                <a:cs typeface="Courier New"/>
                <a:sym typeface="Courier New"/>
              </a:rPr>
              <a:t>feature</a:t>
            </a:r>
            <a:r>
              <a:rPr lang="tr-TR" sz="1500">
                <a:solidFill>
                  <a:srgbClr val="292929"/>
                </a:solidFill>
                <a:highlight>
                  <a:srgbClr val="FFFFFF"/>
                </a:highlight>
                <a:latin typeface="Georgia"/>
                <a:ea typeface="Georgia"/>
                <a:cs typeface="Georgia"/>
                <a:sym typeface="Georgia"/>
              </a:rPr>
              <a:t> branch onto </a:t>
            </a:r>
            <a:r>
              <a:rPr lang="tr-TR" sz="1150">
                <a:solidFill>
                  <a:srgbClr val="292929"/>
                </a:solidFill>
                <a:highlight>
                  <a:srgbClr val="F2F2F2"/>
                </a:highlight>
                <a:latin typeface="Courier New"/>
                <a:ea typeface="Courier New"/>
                <a:cs typeface="Courier New"/>
                <a:sym typeface="Courier New"/>
              </a:rPr>
              <a:t>dev</a:t>
            </a:r>
            <a:r>
              <a:rPr lang="tr-TR" sz="1500">
                <a:solidFill>
                  <a:srgbClr val="292929"/>
                </a:solidFill>
                <a:highlight>
                  <a:srgbClr val="FFFFFF"/>
                </a:highlight>
                <a:latin typeface="Georgia"/>
                <a:ea typeface="Georgia"/>
                <a:cs typeface="Georgia"/>
                <a:sym typeface="Georgia"/>
              </a:rPr>
              <a:t> will allow all the new commits from </a:t>
            </a:r>
            <a:r>
              <a:rPr lang="tr-TR" sz="1150">
                <a:solidFill>
                  <a:srgbClr val="292929"/>
                </a:solidFill>
                <a:highlight>
                  <a:srgbClr val="F2F2F2"/>
                </a:highlight>
                <a:latin typeface="Courier New"/>
                <a:ea typeface="Courier New"/>
                <a:cs typeface="Courier New"/>
                <a:sym typeface="Courier New"/>
              </a:rPr>
              <a:t>dev</a:t>
            </a:r>
            <a:r>
              <a:rPr lang="tr-TR" sz="1500">
                <a:solidFill>
                  <a:srgbClr val="292929"/>
                </a:solidFill>
                <a:highlight>
                  <a:srgbClr val="FFFFFF"/>
                </a:highlight>
                <a:latin typeface="Georgia"/>
                <a:ea typeface="Georgia"/>
                <a:cs typeface="Georgia"/>
                <a:sym typeface="Georgia"/>
              </a:rPr>
              <a:t> to be included in </a:t>
            </a:r>
            <a:r>
              <a:rPr lang="tr-TR" sz="1150">
                <a:solidFill>
                  <a:srgbClr val="292929"/>
                </a:solidFill>
                <a:highlight>
                  <a:srgbClr val="F2F2F2"/>
                </a:highlight>
                <a:latin typeface="Courier New"/>
                <a:ea typeface="Courier New"/>
                <a:cs typeface="Courier New"/>
                <a:sym typeface="Courier New"/>
              </a:rPr>
              <a:t>feature</a:t>
            </a:r>
            <a:r>
              <a:rPr lang="tr-TR" sz="1500">
                <a:solidFill>
                  <a:srgbClr val="292929"/>
                </a:solidFill>
                <a:highlight>
                  <a:srgbClr val="FFFFFF"/>
                </a:highlight>
                <a:latin typeface="Georgia"/>
                <a:ea typeface="Georgia"/>
                <a:cs typeface="Georgia"/>
                <a:sym typeface="Georgia"/>
              </a:rPr>
              <a:t>.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TR" sz="1500">
                <a:solidFill>
                  <a:srgbClr val="292929"/>
                </a:solidFill>
                <a:highlight>
                  <a:srgbClr val="FFFFFF"/>
                </a:highlight>
                <a:latin typeface="Georgia"/>
                <a:ea typeface="Georgia"/>
                <a:cs typeface="Georgia"/>
                <a:sym typeface="Georgia"/>
              </a:rPr>
              <a:t>Here’s what this looks like visually:</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tr-TR" sz="1150">
                <a:solidFill>
                  <a:srgbClr val="292929"/>
                </a:solidFill>
                <a:latin typeface="Courier New"/>
                <a:ea typeface="Courier New"/>
                <a:cs typeface="Courier New"/>
                <a:sym typeface="Courier New"/>
              </a:rPr>
              <a:t>git rebase feature dev</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BDC1C6"/>
              </a:solidFill>
              <a:highlight>
                <a:srgbClr val="202124"/>
              </a:highlight>
            </a:endParaRPr>
          </a:p>
          <a:p>
            <a:pPr indent="0" lvl="0" marL="0" rtl="0" algn="l">
              <a:spcBef>
                <a:spcPts val="0"/>
              </a:spcBef>
              <a:spcAft>
                <a:spcPts val="0"/>
              </a:spcAft>
              <a:buNone/>
            </a:pPr>
            <a:r>
              <a:t/>
            </a:r>
            <a:endParaRPr sz="1200">
              <a:solidFill>
                <a:srgbClr val="BDC1C6"/>
              </a:solidFill>
              <a:highlight>
                <a:srgbClr val="202124"/>
              </a:highlight>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11e5b0fe19d_0_6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11e5b0fe19d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sz="1650">
                <a:solidFill>
                  <a:srgbClr val="232629"/>
                </a:solidFill>
                <a:highlight>
                  <a:srgbClr val="FFFFFF"/>
                </a:highlight>
              </a:rPr>
              <a:t>Cherry picking in Git means to choose a commit from one branch and apply it onto another.</a:t>
            </a:r>
            <a:endParaRPr b="1" sz="1650">
              <a:solidFill>
                <a:srgbClr val="232629"/>
              </a:solidFill>
              <a:highlight>
                <a:srgbClr val="FFFFFF"/>
              </a:highlight>
            </a:endParaRPr>
          </a:p>
          <a:p>
            <a:pPr indent="0" lvl="0" marL="0" rtl="0" algn="l">
              <a:spcBef>
                <a:spcPts val="0"/>
              </a:spcBef>
              <a:spcAft>
                <a:spcPts val="0"/>
              </a:spcAft>
              <a:buNone/>
            </a:pPr>
            <a:r>
              <a:t/>
            </a:r>
            <a:endParaRPr b="1" sz="1650">
              <a:solidFill>
                <a:srgbClr val="23262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tr-TR" sz="1150">
                <a:solidFill>
                  <a:srgbClr val="232629"/>
                </a:solidFill>
                <a:highlight>
                  <a:srgbClr val="FFFFFF"/>
                </a:highlight>
              </a:rPr>
              <a:t>Cherry picking in Git means to choose a commit from one branch and apply it onto another.</a:t>
            </a:r>
            <a:endParaRPr sz="1150">
              <a:solidFill>
                <a:srgbClr val="23262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tr-TR" sz="1150">
                <a:solidFill>
                  <a:srgbClr val="232629"/>
                </a:solidFill>
                <a:highlight>
                  <a:srgbClr val="FFFFFF"/>
                </a:highlight>
              </a:rPr>
              <a:t>This is in contrast with other ways such as </a:t>
            </a:r>
            <a:r>
              <a:rPr lang="tr-TR" sz="1000">
                <a:solidFill>
                  <a:srgbClr val="232629"/>
                </a:solidFill>
                <a:highlight>
                  <a:srgbClr val="FFFFFF"/>
                </a:highlight>
              </a:rPr>
              <a:t>merge</a:t>
            </a:r>
            <a:r>
              <a:rPr lang="tr-TR" sz="1150">
                <a:solidFill>
                  <a:srgbClr val="232629"/>
                </a:solidFill>
                <a:highlight>
                  <a:srgbClr val="FFFFFF"/>
                </a:highlight>
              </a:rPr>
              <a:t> and </a:t>
            </a:r>
            <a:r>
              <a:rPr lang="tr-TR" sz="1000">
                <a:solidFill>
                  <a:srgbClr val="232629"/>
                </a:solidFill>
                <a:highlight>
                  <a:srgbClr val="FFFFFF"/>
                </a:highlight>
              </a:rPr>
              <a:t>rebase</a:t>
            </a:r>
            <a:r>
              <a:rPr lang="tr-TR" sz="1150">
                <a:solidFill>
                  <a:srgbClr val="232629"/>
                </a:solidFill>
                <a:highlight>
                  <a:srgbClr val="FFFFFF"/>
                </a:highlight>
              </a:rPr>
              <a:t> which normally apply many commits onto another branch.</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AutoNum type="arabicPeriod"/>
            </a:pPr>
            <a:r>
              <a:rPr lang="tr-TR" sz="1150">
                <a:solidFill>
                  <a:srgbClr val="232629"/>
                </a:solidFill>
                <a:highlight>
                  <a:srgbClr val="FFFFFF"/>
                </a:highlight>
              </a:rPr>
              <a:t>Make sure you are on the branch you want to apply the commit to.</a:t>
            </a:r>
            <a:br>
              <a:rPr lang="tr-TR" sz="1150">
                <a:solidFill>
                  <a:srgbClr val="232629"/>
                </a:solidFill>
                <a:highlight>
                  <a:srgbClr val="FFFFFF"/>
                </a:highlight>
              </a:rPr>
            </a:br>
            <a:r>
              <a:rPr lang="tr-TR" sz="1000">
                <a:solidFill>
                  <a:srgbClr val="232629"/>
                </a:solidFill>
                <a:highlight>
                  <a:srgbClr val="FFFFFF"/>
                </a:highlight>
              </a:rPr>
              <a:t> git switch master</a:t>
            </a:r>
            <a:endParaRPr sz="100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AutoNum type="arabicPeriod"/>
            </a:pPr>
            <a:r>
              <a:rPr lang="tr-TR" sz="1150">
                <a:solidFill>
                  <a:srgbClr val="232629"/>
                </a:solidFill>
                <a:highlight>
                  <a:srgbClr val="FFFFFF"/>
                </a:highlight>
              </a:rPr>
              <a:t>Execute the following:</a:t>
            </a:r>
            <a:br>
              <a:rPr lang="tr-TR" sz="1150">
                <a:solidFill>
                  <a:srgbClr val="232629"/>
                </a:solidFill>
                <a:highlight>
                  <a:srgbClr val="FFFFFF"/>
                </a:highlight>
              </a:rPr>
            </a:br>
            <a:r>
              <a:rPr lang="tr-TR" sz="1000">
                <a:solidFill>
                  <a:srgbClr val="232629"/>
                </a:solidFill>
                <a:highlight>
                  <a:srgbClr val="FFFFFF"/>
                </a:highlight>
              </a:rPr>
              <a:t> git cherry-pick &lt;commit-hash&gt;</a:t>
            </a:r>
            <a:endParaRPr sz="1000">
              <a:solidFill>
                <a:srgbClr val="232629"/>
              </a:solidFill>
              <a:highlight>
                <a:srgbClr val="FFFFFF"/>
              </a:highlight>
            </a:endParaRPr>
          </a:p>
          <a:p>
            <a:pPr indent="0" lvl="0" marL="0" rtl="0" algn="l">
              <a:spcBef>
                <a:spcPts val="0"/>
              </a:spcBef>
              <a:spcAft>
                <a:spcPts val="0"/>
              </a:spcAft>
              <a:buNone/>
            </a:pPr>
            <a:r>
              <a:t/>
            </a:r>
            <a:endParaRPr b="1" sz="1650">
              <a:solidFill>
                <a:srgbClr val="232629"/>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232629"/>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11e5b0fe19d_0_7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11e5b0fe19d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Text Slide </a:t>
            </a:r>
            <a:endParaRPr/>
          </a:p>
          <a:p>
            <a:pPr indent="0" lvl="0" marL="0" rtl="0" algn="l">
              <a:spcBef>
                <a:spcPts val="0"/>
              </a:spcBef>
              <a:spcAft>
                <a:spcPts val="0"/>
              </a:spcAft>
              <a:buNone/>
            </a:pPr>
            <a:r>
              <a:rPr lang="tr-TR"/>
              <a:t>🍐 To edit the type of question, go back to the "Ask Students a Question" in the Pear Deck sidebar.</a:t>
            </a:r>
            <a:endParaRPr/>
          </a:p>
          <a:p>
            <a:pPr indent="0" lvl="0" marL="0" rtl="0" algn="l">
              <a:spcBef>
                <a:spcPts val="0"/>
              </a:spcBef>
              <a:spcAft>
                <a:spcPts val="0"/>
              </a:spcAft>
              <a:buNone/>
            </a:pPr>
            <a:r>
              <a:rPr lang="tr-TR"/>
              <a:t>Today no coding, </a:t>
            </a:r>
            <a:endParaRPr/>
          </a:p>
          <a:p>
            <a:pPr indent="0" lvl="0" marL="0" rtl="0" algn="l">
              <a:spcBef>
                <a:spcPts val="0"/>
              </a:spcBef>
              <a:spcAft>
                <a:spcPts val="0"/>
              </a:spcAft>
              <a:buNone/>
            </a:pPr>
            <a:r>
              <a:rPr lang="tr-TR"/>
              <a:t>Pre-class, what did you learn about Git?</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sz="1200">
                <a:solidFill>
                  <a:srgbClr val="BDC1C6"/>
                </a:solidFill>
                <a:highlight>
                  <a:srgbClr val="202124"/>
                </a:highlight>
              </a:rPr>
              <a:t>The HEAD </a:t>
            </a:r>
            <a:r>
              <a:rPr b="1" lang="tr-TR" sz="1200">
                <a:solidFill>
                  <a:srgbClr val="BDC1C6"/>
                </a:solidFill>
                <a:highlight>
                  <a:srgbClr val="202124"/>
                </a:highlight>
              </a:rPr>
              <a:t>points out the last commit in the current checkout branch</a:t>
            </a:r>
            <a:r>
              <a:rPr lang="tr-TR" sz="1200">
                <a:solidFill>
                  <a:srgbClr val="BDC1C6"/>
                </a:solidFill>
                <a:highlight>
                  <a:srgbClr val="202124"/>
                </a:highlight>
              </a:rPr>
              <a:t>. </a:t>
            </a:r>
            <a:endParaRPr sz="1200">
              <a:solidFill>
                <a:srgbClr val="BDC1C6"/>
              </a:solidFill>
              <a:highlight>
                <a:srgbClr val="202124"/>
              </a:highlight>
            </a:endParaRPr>
          </a:p>
          <a:p>
            <a:pPr indent="0" lvl="0" marL="0" rtl="0" algn="l">
              <a:spcBef>
                <a:spcPts val="0"/>
              </a:spcBef>
              <a:spcAft>
                <a:spcPts val="0"/>
              </a:spcAft>
              <a:buNone/>
            </a:pPr>
            <a:r>
              <a:rPr lang="tr-TR" sz="1200">
                <a:solidFill>
                  <a:srgbClr val="BDC1C6"/>
                </a:solidFill>
                <a:highlight>
                  <a:srgbClr val="202124"/>
                </a:highlight>
              </a:rPr>
              <a:t>It is like a pointer to any reference. </a:t>
            </a:r>
            <a:endParaRPr sz="1200">
              <a:solidFill>
                <a:srgbClr val="BDC1C6"/>
              </a:solidFill>
              <a:highlight>
                <a:srgbClr val="202124"/>
              </a:highlight>
            </a:endParaRPr>
          </a:p>
          <a:p>
            <a:pPr indent="0" lvl="0" marL="0" rtl="0" algn="l">
              <a:spcBef>
                <a:spcPts val="0"/>
              </a:spcBef>
              <a:spcAft>
                <a:spcPts val="0"/>
              </a:spcAft>
              <a:buNone/>
            </a:pPr>
            <a:r>
              <a:rPr lang="tr-TR" sz="1200">
                <a:solidFill>
                  <a:srgbClr val="BDC1C6"/>
                </a:solidFill>
                <a:highlight>
                  <a:srgbClr val="202124"/>
                </a:highlight>
              </a:rPr>
              <a:t>The HEAD can be understood as the "current branch." </a:t>
            </a:r>
            <a:endParaRPr sz="1200">
              <a:solidFill>
                <a:srgbClr val="BDC1C6"/>
              </a:solidFill>
              <a:highlight>
                <a:srgbClr val="202124"/>
              </a:highlight>
            </a:endParaRPr>
          </a:p>
          <a:p>
            <a:pPr indent="0" lvl="0" marL="0" rtl="0" algn="l">
              <a:spcBef>
                <a:spcPts val="0"/>
              </a:spcBef>
              <a:spcAft>
                <a:spcPts val="0"/>
              </a:spcAft>
              <a:buNone/>
            </a:pPr>
            <a:r>
              <a:rPr lang="tr-TR" sz="1200">
                <a:solidFill>
                  <a:srgbClr val="BDC1C6"/>
                </a:solidFill>
                <a:highlight>
                  <a:srgbClr val="202124"/>
                </a:highlight>
              </a:rPr>
              <a:t>When you switch branches with 'checkout,' the HEAD is transferred to the new branch.</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11e5b0fe19d_0_7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0" name="Google Shape;1970;g11e5b0fe19d_0_7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14300" rtl="0" algn="l">
              <a:lnSpc>
                <a:spcPct val="6818"/>
              </a:lnSpc>
              <a:spcBef>
                <a:spcPts val="1200"/>
              </a:spcBef>
              <a:spcAft>
                <a:spcPts val="0"/>
              </a:spcAft>
              <a:buClr>
                <a:schemeClr val="dk1"/>
              </a:buClr>
              <a:buSzPts val="1100"/>
              <a:buFont typeface="Arial"/>
              <a:buNone/>
            </a:pPr>
            <a:r>
              <a:t/>
            </a:r>
            <a:endParaRPr>
              <a:solidFill>
                <a:schemeClr val="dk1"/>
              </a:solidFill>
            </a:endParaRPr>
          </a:p>
          <a:p>
            <a:pPr indent="0" lvl="0" marL="114300" marR="114300" rtl="0" algn="l">
              <a:lnSpc>
                <a:spcPct val="130769"/>
              </a:lnSpc>
              <a:spcBef>
                <a:spcPts val="0"/>
              </a:spcBef>
              <a:spcAft>
                <a:spcPts val="0"/>
              </a:spcAft>
              <a:buClr>
                <a:schemeClr val="dk1"/>
              </a:buClr>
              <a:buSzPts val="1100"/>
              <a:buFont typeface="Arial"/>
              <a:buNone/>
            </a:pPr>
            <a:r>
              <a:rPr b="1" lang="tr-TR" sz="1900">
                <a:solidFill>
                  <a:schemeClr val="dk1"/>
                </a:solidFill>
              </a:rPr>
              <a:t>git checkout 0d1d7fc32</a:t>
            </a:r>
            <a:endParaRPr b="1" sz="1900">
              <a:solidFill>
                <a:schemeClr val="dk1"/>
              </a:solidFill>
            </a:endParaRPr>
          </a:p>
          <a:p>
            <a:pPr indent="0" lvl="0" marL="114300" rtl="0" algn="l">
              <a:lnSpc>
                <a:spcPct val="6818"/>
              </a:lnSpc>
              <a:spcBef>
                <a:spcPts val="1200"/>
              </a:spcBef>
              <a:spcAft>
                <a:spcPts val="0"/>
              </a:spcAft>
              <a:buClr>
                <a:schemeClr val="dk1"/>
              </a:buClr>
              <a:buSzPts val="1100"/>
              <a:buFont typeface="Arial"/>
              <a:buNone/>
            </a:pPr>
            <a:r>
              <a:rPr lang="tr-TR">
                <a:solidFill>
                  <a:schemeClr val="dk1"/>
                </a:solidFill>
              </a:rPr>
              <a:t>If we drew a picture of the activities of you working on one of those files that we just described, </a:t>
            </a:r>
            <a:endParaRPr>
              <a:solidFill>
                <a:schemeClr val="dk1"/>
              </a:solidFill>
            </a:endParaRPr>
          </a:p>
          <a:p>
            <a:pPr indent="0" lvl="0" marL="114300" rtl="0" algn="l">
              <a:lnSpc>
                <a:spcPct val="6818"/>
              </a:lnSpc>
              <a:spcBef>
                <a:spcPts val="1200"/>
              </a:spcBef>
              <a:spcAft>
                <a:spcPts val="0"/>
              </a:spcAft>
              <a:buClr>
                <a:schemeClr val="dk1"/>
              </a:buClr>
              <a:buSzPts val="1100"/>
              <a:buFont typeface="Arial"/>
              <a:buNone/>
            </a:pPr>
            <a:r>
              <a:rPr lang="tr-TR">
                <a:solidFill>
                  <a:schemeClr val="dk1"/>
                </a:solidFill>
              </a:rPr>
              <a:t>you might</a:t>
            </a:r>
            <a:r>
              <a:rPr b="1" lang="tr-TR">
                <a:solidFill>
                  <a:schemeClr val="dk1"/>
                </a:solidFill>
              </a:rPr>
              <a:t> </a:t>
            </a:r>
            <a:r>
              <a:rPr lang="tr-TR">
                <a:solidFill>
                  <a:schemeClr val="dk1"/>
                </a:solidFill>
              </a:rPr>
              <a:t>for each of the points in time describe what you did to the file, why you changed it, </a:t>
            </a:r>
            <a:endParaRPr>
              <a:solidFill>
                <a:schemeClr val="dk1"/>
              </a:solidFill>
            </a:endParaRPr>
          </a:p>
          <a:p>
            <a:pPr indent="0" lvl="0" marL="114300" rtl="0" algn="l">
              <a:lnSpc>
                <a:spcPct val="6818"/>
              </a:lnSpc>
              <a:spcBef>
                <a:spcPts val="1200"/>
              </a:spcBef>
              <a:spcAft>
                <a:spcPts val="0"/>
              </a:spcAft>
              <a:buClr>
                <a:schemeClr val="dk1"/>
              </a:buClr>
              <a:buSzPts val="1100"/>
              <a:buFont typeface="Arial"/>
              <a:buNone/>
            </a:pPr>
            <a:r>
              <a:rPr lang="tr-TR">
                <a:solidFill>
                  <a:schemeClr val="dk1"/>
                </a:solidFill>
              </a:rPr>
              <a:t>and then you'd like the tool itself to record. what the contents of that change were, from one word to another.</a:t>
            </a:r>
            <a:endParaRPr>
              <a:solidFill>
                <a:schemeClr val="dk1"/>
              </a:solidFill>
            </a:endParaRPr>
          </a:p>
          <a:p>
            <a:pPr indent="0" lvl="0" marL="114300" rtl="0" algn="l">
              <a:lnSpc>
                <a:spcPct val="6818"/>
              </a:lnSpc>
              <a:spcBef>
                <a:spcPts val="1200"/>
              </a:spcBef>
              <a:spcAft>
                <a:spcPts val="0"/>
              </a:spcAft>
              <a:buClr>
                <a:schemeClr val="dk1"/>
              </a:buClr>
              <a:buSzPts val="1100"/>
              <a:buFont typeface="Arial"/>
              <a:buNone/>
            </a:pPr>
            <a:r>
              <a:rPr lang="tr-TR">
                <a:solidFill>
                  <a:schemeClr val="dk1"/>
                </a:solidFill>
              </a:rPr>
              <a:t>a spelling correction, the change of a color or a background, or adding a company logo to the top of a webpage or even a Word document.</a:t>
            </a:r>
            <a:endParaRPr>
              <a:solidFill>
                <a:schemeClr val="dk1"/>
              </a:solidFill>
            </a:endParaRPr>
          </a:p>
          <a:p>
            <a:pPr indent="0" lvl="0" marL="114300" rtl="0" algn="l">
              <a:lnSpc>
                <a:spcPct val="6818"/>
              </a:lnSpc>
              <a:spcBef>
                <a:spcPts val="1200"/>
              </a:spcBef>
              <a:spcAft>
                <a:spcPts val="0"/>
              </a:spcAft>
              <a:buClr>
                <a:schemeClr val="dk1"/>
              </a:buClr>
              <a:buSzPts val="1100"/>
              <a:buFont typeface="Arial"/>
              <a:buNone/>
            </a:pPr>
            <a:r>
              <a:rPr lang="tr-TR">
                <a:solidFill>
                  <a:schemeClr val="dk1"/>
                </a:solidFill>
              </a:rPr>
              <a:t>For a single individual, this doesn't seem too hard, and for a single file, it seems relatively straightforward.</a:t>
            </a:r>
            <a:endParaRPr>
              <a:solidFill>
                <a:schemeClr val="dk1"/>
              </a:solidFill>
            </a:endParaRPr>
          </a:p>
          <a:p>
            <a:pPr indent="0" lvl="0" marL="114300" rtl="0" algn="l">
              <a:lnSpc>
                <a:spcPct val="6818"/>
              </a:lnSpc>
              <a:spcBef>
                <a:spcPts val="1200"/>
              </a:spcBef>
              <a:spcAft>
                <a:spcPts val="0"/>
              </a:spcAft>
              <a:buClr>
                <a:schemeClr val="dk1"/>
              </a:buClr>
              <a:buSzPts val="1100"/>
              <a:buFont typeface="Arial"/>
              <a:buNone/>
            </a:pPr>
            <a:r>
              <a:rPr lang="tr-TR">
                <a:solidFill>
                  <a:schemeClr val="dk1"/>
                </a:solidFill>
              </a:rPr>
              <a:t>Many individual products are putting this into the product themselves, this idea of keeping a history.</a:t>
            </a:r>
            <a:endParaRPr>
              <a:solidFill>
                <a:schemeClr val="dk1"/>
              </a:solidFill>
            </a:endParaRPr>
          </a:p>
          <a:p>
            <a:pPr indent="0" lvl="0" marL="114300" marR="152400" rtl="0" algn="l">
              <a:lnSpc>
                <a:spcPct val="12272"/>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11e5b0fe19d_0_8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3" name="Google Shape;2003;g11e5b0fe19d_0_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14300" rtl="0" algn="l">
              <a:lnSpc>
                <a:spcPct val="6818"/>
              </a:lnSpc>
              <a:spcBef>
                <a:spcPts val="1200"/>
              </a:spcBef>
              <a:spcAft>
                <a:spcPts val="0"/>
              </a:spcAft>
              <a:buSzPts val="1100"/>
              <a:buNone/>
            </a:pPr>
            <a:r>
              <a:rPr lang="tr-TR">
                <a:solidFill>
                  <a:schemeClr val="dk1"/>
                </a:solidFill>
              </a:rPr>
              <a:t>For a single individual, I repeat, this is again rather straightforward and rather simple. </a:t>
            </a:r>
            <a:endParaRPr>
              <a:solidFill>
                <a:schemeClr val="dk1"/>
              </a:solidFill>
            </a:endParaRPr>
          </a:p>
          <a:p>
            <a:pPr indent="0" lvl="0" marL="114300" rtl="0" algn="l">
              <a:lnSpc>
                <a:spcPct val="6818"/>
              </a:lnSpc>
              <a:spcBef>
                <a:spcPts val="1200"/>
              </a:spcBef>
              <a:spcAft>
                <a:spcPts val="0"/>
              </a:spcAft>
              <a:buSzPts val="1100"/>
              <a:buNone/>
            </a:pPr>
            <a:r>
              <a:rPr lang="tr-TR">
                <a:solidFill>
                  <a:schemeClr val="dk1"/>
                </a:solidFill>
              </a:rPr>
              <a:t>But where Git really shines is when we start talking about this in the collaborative sense:</a:t>
            </a:r>
            <a:endParaRPr>
              <a:solidFill>
                <a:schemeClr val="dk1"/>
              </a:solidFill>
            </a:endParaRPr>
          </a:p>
          <a:p>
            <a:pPr indent="0" lvl="0" marL="114300" rtl="0" algn="l">
              <a:lnSpc>
                <a:spcPct val="6818"/>
              </a:lnSpc>
              <a:spcBef>
                <a:spcPts val="1200"/>
              </a:spcBef>
              <a:spcAft>
                <a:spcPts val="0"/>
              </a:spcAft>
              <a:buSzPts val="1100"/>
              <a:buNone/>
            </a:pPr>
            <a:r>
              <a:rPr lang="tr-TR">
                <a:solidFill>
                  <a:schemeClr val="dk1"/>
                </a:solidFill>
              </a:rPr>
              <a:t>you and other team members trying to do the same thing. even worse: on the same files.</a:t>
            </a:r>
            <a:endParaRPr>
              <a:solidFill>
                <a:schemeClr val="dk1"/>
              </a:solidFill>
            </a:endParaRPr>
          </a:p>
          <a:p>
            <a:pPr indent="0" lvl="0" marL="114300" rtl="0" algn="l">
              <a:lnSpc>
                <a:spcPct val="6818"/>
              </a:lnSpc>
              <a:spcBef>
                <a:spcPts val="1200"/>
              </a:spcBef>
              <a:spcAft>
                <a:spcPts val="0"/>
              </a:spcAft>
              <a:buSzPts val="1100"/>
              <a:buNone/>
            </a:pPr>
            <a:r>
              <a:rPr lang="tr-TR">
                <a:solidFill>
                  <a:schemeClr val="dk1"/>
                </a:solidFill>
              </a:rPr>
              <a:t>When you do that, you need something much more capable than a simple revision history of</a:t>
            </a:r>
            <a:endParaRPr>
              <a:solidFill>
                <a:schemeClr val="dk1"/>
              </a:solidFill>
            </a:endParaRPr>
          </a:p>
          <a:p>
            <a:pPr indent="0" lvl="0" marL="114300" rtl="0" algn="l">
              <a:lnSpc>
                <a:spcPct val="6818"/>
              </a:lnSpc>
              <a:spcBef>
                <a:spcPts val="1200"/>
              </a:spcBef>
              <a:spcAft>
                <a:spcPts val="0"/>
              </a:spcAft>
              <a:buSzPts val="1100"/>
              <a:buNone/>
            </a:pPr>
            <a:r>
              <a:rPr lang="tr-TR">
                <a:solidFill>
                  <a:schemeClr val="dk1"/>
                </a:solidFill>
              </a:rPr>
              <a:t>a single file for a single person. You need the idea of keeping track of who changed it, when they changed it, why they changed it.</a:t>
            </a:r>
            <a:endParaRPr>
              <a:solidFill>
                <a:schemeClr val="dk1"/>
              </a:solidFill>
            </a:endParaRPr>
          </a:p>
          <a:p>
            <a:pPr indent="0" lvl="0" marL="114300" rtl="0" algn="l">
              <a:lnSpc>
                <a:spcPct val="6818"/>
              </a:lnSpc>
              <a:spcBef>
                <a:spcPts val="1200"/>
              </a:spcBef>
              <a:spcAft>
                <a:spcPts val="0"/>
              </a:spcAft>
              <a:buSzPts val="1100"/>
              <a:buNone/>
            </a:pPr>
            <a:r>
              <a:rPr lang="tr-TR">
                <a:solidFill>
                  <a:schemeClr val="dk1"/>
                </a:solidFill>
              </a:rPr>
              <a:t>but the capability of the tool to unify these back together in what is typically referred to as a merge.</a:t>
            </a:r>
            <a:endParaRPr>
              <a:solidFill>
                <a:schemeClr val="dk1"/>
              </a:solidFill>
            </a:endParaRPr>
          </a:p>
          <a:p>
            <a:pPr indent="0" lvl="0" marL="114300" rtl="0" algn="l">
              <a:lnSpc>
                <a:spcPct val="6818"/>
              </a:lnSpc>
              <a:spcBef>
                <a:spcPts val="1200"/>
              </a:spcBef>
              <a:spcAft>
                <a:spcPts val="0"/>
              </a:spcAft>
              <a:buSzPts val="1100"/>
              <a:buNone/>
            </a:pPr>
            <a:r>
              <a:rPr lang="tr-TR">
                <a:solidFill>
                  <a:schemeClr val="dk1"/>
                </a:solidFill>
              </a:rPr>
              <a:t>These actions, these interleavings of you and the team members working on the same, similar, or adjacent files is handled adeptly by a full-fledged version control system like that of Git.</a:t>
            </a:r>
            <a:endParaRPr>
              <a:solidFill>
                <a:schemeClr val="dk1"/>
              </a:solidFill>
            </a:endParaRPr>
          </a:p>
          <a:p>
            <a:pPr indent="0" lvl="0" marL="0" marR="152400" rtl="0" algn="l">
              <a:lnSpc>
                <a:spcPct val="12272"/>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1e5b0fe19d_0_9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6" name="Google Shape;2036;g11e5b0fe19d_0_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11e5b0fe19d_0_9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3" name="Google Shape;2063;g11e5b0fe19d_0_9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1e5b0fe19d_0_9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11e5b0fe19d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500">
                <a:solidFill>
                  <a:srgbClr val="070F21"/>
                </a:solidFill>
                <a:highlight>
                  <a:srgbClr val="FFFFFF"/>
                </a:highlight>
              </a:rPr>
              <a:t>Here's an example of how Git branches are useful.</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Let's say you need to work on a new feature for a website.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You create a new branch and start working.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You haven't finished your new feature, but you get a request to make a rush change that needs to go live on the site today.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You switch back to the master branch, make the change, and push it live.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Then you can switch back to your new feature branch and finish your work.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When you're done, you merge the new feature branch into the master branch, and both the new feature and rush change are kept!</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Why do we use branches? Only the final work should be on master branch. All the work we do should be on seperate branches until it’s ready.</a:t>
            </a:r>
            <a:endParaRPr sz="1500">
              <a:solidFill>
                <a:srgbClr val="070F2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72278e5d43_0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2278e5d4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sz="1700"/>
              <a:t>Centralized : </a:t>
            </a:r>
            <a:endParaRPr b="1" sz="1700"/>
          </a:p>
          <a:p>
            <a:pPr indent="0" lvl="0" marL="0" rtl="0" algn="l">
              <a:spcBef>
                <a:spcPts val="0"/>
              </a:spcBef>
              <a:spcAft>
                <a:spcPts val="0"/>
              </a:spcAft>
              <a:buNone/>
            </a:pPr>
            <a:r>
              <a:rPr lang="tr-TR" sz="1700"/>
              <a:t>Y</a:t>
            </a:r>
            <a:r>
              <a:rPr lang="tr-TR" sz="1700"/>
              <a:t>ou basically get the files from a server and when you’re finished you’re uploading to the server. One example is SVN.</a:t>
            </a:r>
            <a:endParaRPr sz="1700"/>
          </a:p>
          <a:p>
            <a:pPr indent="0" lvl="0" marL="0" rtl="0" algn="l">
              <a:spcBef>
                <a:spcPts val="0"/>
              </a:spcBef>
              <a:spcAft>
                <a:spcPts val="0"/>
              </a:spcAft>
              <a:buNone/>
            </a:pPr>
            <a:r>
              <a:rPr lang="tr-TR" sz="1700"/>
              <a:t>It’s of course better than saving manually your files in your computer and more secure definitely.</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tr-TR" sz="1700"/>
              <a:t>There are some restrictions</a:t>
            </a:r>
            <a:endParaRPr sz="1700"/>
          </a:p>
          <a:p>
            <a:pPr indent="0" lvl="0" marL="0" rtl="0" algn="l">
              <a:spcBef>
                <a:spcPts val="0"/>
              </a:spcBef>
              <a:spcAft>
                <a:spcPts val="0"/>
              </a:spcAft>
              <a:buNone/>
            </a:pPr>
            <a:r>
              <a:rPr lang="tr-TR" sz="1700"/>
              <a:t>you must be connected to the server</a:t>
            </a:r>
            <a:endParaRPr sz="1700"/>
          </a:p>
          <a:p>
            <a:pPr indent="0" lvl="0" marL="0" rtl="0" algn="l">
              <a:spcBef>
                <a:spcPts val="0"/>
              </a:spcBef>
              <a:spcAft>
                <a:spcPts val="0"/>
              </a:spcAft>
              <a:buNone/>
            </a:pPr>
            <a:r>
              <a:rPr lang="tr-TR" sz="1700"/>
              <a:t>you don’t have a full copy of the project (something happens you cannot reach your files)</a:t>
            </a:r>
            <a:endParaRPr sz="1700"/>
          </a:p>
          <a:p>
            <a:pPr indent="0" lvl="0" marL="0" rtl="0" algn="l">
              <a:spcBef>
                <a:spcPts val="0"/>
              </a:spcBef>
              <a:spcAft>
                <a:spcPts val="0"/>
              </a:spcAft>
              <a:buNone/>
            </a:pPr>
            <a:r>
              <a:t/>
            </a:r>
            <a:endParaRPr sz="2100"/>
          </a:p>
          <a:p>
            <a:pPr indent="0" lvl="0" marL="0" rtl="0" algn="l">
              <a:spcBef>
                <a:spcPts val="0"/>
              </a:spcBef>
              <a:spcAft>
                <a:spcPts val="0"/>
              </a:spcAft>
              <a:buNone/>
            </a:pPr>
            <a:r>
              <a:t/>
            </a:r>
            <a:endParaRPr sz="1700"/>
          </a:p>
          <a:p>
            <a:pPr indent="0" lvl="0" marL="0" rtl="0" algn="l">
              <a:spcBef>
                <a:spcPts val="0"/>
              </a:spcBef>
              <a:spcAft>
                <a:spcPts val="0"/>
              </a:spcAft>
              <a:buNone/>
            </a:pPr>
            <a:r>
              <a:rPr b="1" lang="tr-TR" sz="1700"/>
              <a:t>Distributed :</a:t>
            </a:r>
            <a:endParaRPr b="1" sz="1700"/>
          </a:p>
          <a:p>
            <a:pPr indent="0" lvl="0" marL="0" rtl="0" algn="l">
              <a:spcBef>
                <a:spcPts val="0"/>
              </a:spcBef>
              <a:spcAft>
                <a:spcPts val="0"/>
              </a:spcAft>
              <a:buNone/>
            </a:pPr>
            <a:r>
              <a:rPr lang="tr-TR" sz="1700"/>
              <a:t>You need to get connected to the server only when y</a:t>
            </a:r>
            <a:r>
              <a:rPr lang="tr-TR" sz="1700"/>
              <a:t>ou need to upload or download your files. </a:t>
            </a:r>
            <a:endParaRPr sz="17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11e5b0fe19d_0_9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11e5b0fe19d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1e5b0fe19d_0_9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1e5b0fe19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u="sng">
                <a:solidFill>
                  <a:schemeClr val="hlink"/>
                </a:solidFill>
                <a:hlinkClick r:id="rId2"/>
              </a:rPr>
              <a:t>http://git-school.github.io/visualizing-git/</a:t>
            </a:r>
            <a:endParaRPr/>
          </a:p>
          <a:p>
            <a:pPr indent="0" lvl="0" marL="0" rtl="0" algn="l">
              <a:spcBef>
                <a:spcPts val="0"/>
              </a:spcBef>
              <a:spcAft>
                <a:spcPts val="0"/>
              </a:spcAft>
              <a:buNone/>
            </a:pPr>
            <a:r>
              <a:rPr lang="tr-TR"/>
              <a:t>Let’s practice visually.</a:t>
            </a:r>
            <a:endParaRPr/>
          </a:p>
          <a:p>
            <a:pPr indent="0" lvl="0" marL="0" rtl="0" algn="l">
              <a:spcBef>
                <a:spcPts val="0"/>
              </a:spcBef>
              <a:spcAft>
                <a:spcPts val="0"/>
              </a:spcAft>
              <a:buNone/>
            </a:pPr>
            <a:r>
              <a:rPr lang="tr-TR"/>
              <a:t>Scenario 1: </a:t>
            </a:r>
            <a:endParaRPr/>
          </a:p>
          <a:p>
            <a:pPr indent="0" lvl="0" marL="0" rtl="0" algn="l">
              <a:spcBef>
                <a:spcPts val="0"/>
              </a:spcBef>
              <a:spcAft>
                <a:spcPts val="0"/>
              </a:spcAft>
              <a:buNone/>
            </a:pPr>
            <a:r>
              <a:rPr lang="tr-TR"/>
              <a:t>I have master branch and creating a new branch and do some experiment on it. but i didn’t like it and i want to go back to master. And delete eric branch since I wont use it what happens? when i do new commit where it goes?</a:t>
            </a:r>
            <a:endParaRPr/>
          </a:p>
          <a:p>
            <a:pPr indent="0" lvl="0" marL="0" rtl="0" algn="l">
              <a:spcBef>
                <a:spcPts val="0"/>
              </a:spcBef>
              <a:spcAft>
                <a:spcPts val="0"/>
              </a:spcAft>
              <a:buNone/>
            </a:pPr>
            <a:r>
              <a:t/>
            </a:r>
            <a:endParaRPr b="1" sz="750">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-b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900">
              <a:solidFill>
                <a:srgbClr val="FFCCCC"/>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branch -d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b="1" sz="750">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tr-TR"/>
              <a:t>Scenario 2:</a:t>
            </a:r>
            <a:endParaRPr/>
          </a:p>
          <a:p>
            <a:pPr indent="0" lvl="0" marL="0" rtl="0" algn="l">
              <a:spcBef>
                <a:spcPts val="0"/>
              </a:spcBef>
              <a:spcAft>
                <a:spcPts val="0"/>
              </a:spcAft>
              <a:buNone/>
            </a:pPr>
            <a:r>
              <a:rPr lang="tr-TR"/>
              <a:t>We created a new branch and we liked the changes. we want to merge</a:t>
            </a:r>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-b eric</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0" lvl="0" marL="139700" rtl="0" algn="l">
              <a:lnSpc>
                <a:spcPct val="95454"/>
              </a:lnSpc>
              <a:spcBef>
                <a:spcPts val="0"/>
              </a:spcBef>
              <a:spcAft>
                <a:spcPts val="0"/>
              </a:spcAft>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indent="0" lvl="0" marL="50800" marR="50800" rtl="0" algn="l">
              <a:lnSpc>
                <a:spcPct val="115000"/>
              </a:lnSpc>
              <a:spcBef>
                <a:spcPts val="0"/>
              </a:spcBef>
              <a:spcAft>
                <a:spcPts val="0"/>
              </a:spcAft>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139700" rtl="0" algn="l">
              <a:lnSpc>
                <a:spcPct val="95454"/>
              </a:lnSpc>
              <a:spcBef>
                <a:spcPts val="0"/>
              </a:spcBef>
              <a:spcAft>
                <a:spcPts val="0"/>
              </a:spcAft>
              <a:buNone/>
            </a:pPr>
            <a:r>
              <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11e5b0fe19d_0_10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11e5b0fe19d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500">
                <a:solidFill>
                  <a:srgbClr val="070F21"/>
                </a:solidFill>
                <a:highlight>
                  <a:srgbClr val="FFFFFF"/>
                </a:highlight>
              </a:rPr>
              <a:t>The -d option only deletes the branch if it has already been merged. The -D option is a shortcut for --delete --force, which deletes the branch irrespective of its merged status.</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323850" lvl="0" marL="457200" rtl="0" algn="l">
              <a:spcBef>
                <a:spcPts val="0"/>
              </a:spcBef>
              <a:spcAft>
                <a:spcPts val="0"/>
              </a:spcAft>
              <a:buClr>
                <a:srgbClr val="070F21"/>
              </a:buClr>
              <a:buSzPts val="1500"/>
              <a:buChar char="-"/>
            </a:pPr>
            <a:r>
              <a:rPr b="1" lang="tr-TR" sz="1500">
                <a:solidFill>
                  <a:srgbClr val="070F21"/>
                </a:solidFill>
                <a:highlight>
                  <a:srgbClr val="FFFFFF"/>
                </a:highlight>
              </a:rPr>
              <a:t>Visualizing Git- Show branches</a:t>
            </a:r>
            <a:endParaRPr b="1" sz="1500">
              <a:solidFill>
                <a:srgbClr val="070F21"/>
              </a:solidFill>
              <a:highlight>
                <a:srgbClr val="FFFFFF"/>
              </a:highlight>
            </a:endParaRPr>
          </a:p>
          <a:p>
            <a:pPr indent="-323850" lvl="0" marL="457200" rtl="0" algn="l">
              <a:spcBef>
                <a:spcPts val="0"/>
              </a:spcBef>
              <a:spcAft>
                <a:spcPts val="0"/>
              </a:spcAft>
              <a:buClr>
                <a:srgbClr val="070F21"/>
              </a:buClr>
              <a:buSzPts val="1500"/>
              <a:buChar char="-"/>
            </a:pPr>
            <a:r>
              <a:rPr lang="tr-TR"/>
              <a:t>Scenario1: go back to a commit and create a new branch from there. </a:t>
            </a:r>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551c4bd</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-b raymon</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merge raymon</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branch -d raymon</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indent="-323850" lvl="0" marL="457200" rtl="0" algn="l">
              <a:lnSpc>
                <a:spcPct val="95454"/>
              </a:lnSpc>
              <a:spcBef>
                <a:spcPts val="0"/>
              </a:spcBef>
              <a:spcAft>
                <a:spcPts val="0"/>
              </a:spcAft>
              <a:buClr>
                <a:srgbClr val="070F21"/>
              </a:buClr>
              <a:buSzPts val="1500"/>
              <a:buChar char="-"/>
            </a:pPr>
            <a:r>
              <a:rPr lang="tr-TR" sz="1050">
                <a:solidFill>
                  <a:srgbClr val="FFFFFF"/>
                </a:solidFill>
                <a:highlight>
                  <a:srgbClr val="000000"/>
                </a:highlight>
                <a:latin typeface="Courier New"/>
                <a:ea typeface="Courier New"/>
                <a:cs typeface="Courier New"/>
                <a:sym typeface="Courier New"/>
              </a:rPr>
              <a:t>git commit</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a:p>
            <a:pPr indent="-323850" lvl="0" marL="457200" rtl="0" algn="l">
              <a:spcBef>
                <a:spcPts val="0"/>
              </a:spcBef>
              <a:spcAft>
                <a:spcPts val="0"/>
              </a:spcAft>
              <a:buClr>
                <a:srgbClr val="070F21"/>
              </a:buClr>
              <a:buSzPts val="1500"/>
              <a:buChar char="-"/>
            </a:pPr>
            <a:r>
              <a:rPr lang="tr-TR"/>
              <a:t>Scenario2: delete the branch before merging with -d (Do it on your computer not visually)</a:t>
            </a:r>
            <a:endParaRPr/>
          </a:p>
          <a:p>
            <a:pPr indent="-317500" lvl="0" marL="457200" rtl="0" algn="l">
              <a:spcBef>
                <a:spcPts val="0"/>
              </a:spcBef>
              <a:spcAft>
                <a:spcPts val="0"/>
              </a:spcAft>
              <a:buSzPts val="1400"/>
              <a:buChar char="-"/>
            </a:pPr>
            <a:r>
              <a:rPr lang="tr-TR"/>
              <a:t>it will give you an error.</a:t>
            </a:r>
            <a:endParaRPr/>
          </a:p>
          <a:p>
            <a:pPr indent="0" lvl="0" marL="0" rtl="0" algn="l">
              <a:spcBef>
                <a:spcPts val="0"/>
              </a:spcBef>
              <a:spcAft>
                <a:spcPts val="0"/>
              </a:spcAft>
              <a:buNone/>
            </a:pPr>
            <a:r>
              <a:t/>
            </a:r>
            <a:endParaRPr sz="1500">
              <a:solidFill>
                <a:srgbClr val="070F21"/>
              </a:solidFill>
              <a:highlight>
                <a:srgbClr val="FFFFFF"/>
              </a:highlight>
            </a:endParaRPr>
          </a:p>
          <a:p>
            <a:pPr indent="0" lvl="0" marL="0" rtl="0" algn="l">
              <a:spcBef>
                <a:spcPts val="0"/>
              </a:spcBef>
              <a:spcAft>
                <a:spcPts val="0"/>
              </a:spcAft>
              <a:buNone/>
            </a:pPr>
            <a:r>
              <a:rPr lang="tr-TR" sz="1500">
                <a:solidFill>
                  <a:srgbClr val="070F21"/>
                </a:solidFill>
                <a:highlight>
                  <a:srgbClr val="FFFFFF"/>
                </a:highlight>
              </a:rPr>
              <a:t>Once you’re done with the feature you can merge back into master</a:t>
            </a:r>
            <a:endParaRPr sz="1500">
              <a:solidFill>
                <a:srgbClr val="070F21"/>
              </a:solidFill>
              <a:highlight>
                <a:srgbClr val="FFFFFF"/>
              </a:highlight>
            </a:endParaRPr>
          </a:p>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11e5b0fe19d_0_23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11e5b0fe19d_0_2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Download the zip file</a:t>
            </a:r>
            <a:endParaRPr sz="1450">
              <a:solidFill>
                <a:srgbClr val="222635"/>
              </a:solidFill>
              <a:highlight>
                <a:srgbClr val="FFFFFF"/>
              </a:highlight>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Unarchive the zip file</a:t>
            </a:r>
            <a:endParaRPr sz="1450">
              <a:solidFill>
                <a:srgbClr val="222635"/>
              </a:solidFill>
              <a:highlight>
                <a:srgbClr val="FFFFFF"/>
              </a:highlight>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Copy the contents of the zip file folder to “c:\inetpub\wwwroot”</a:t>
            </a:r>
            <a:endParaRPr sz="1450">
              <a:solidFill>
                <a:srgbClr val="222635"/>
              </a:solidFill>
              <a:highlight>
                <a:srgbClr val="FFFFFF"/>
              </a:highlight>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Change the security properties of the app_data folder to allow modify access to the IIS user</a:t>
            </a:r>
            <a:endParaRPr sz="1450">
              <a:solidFill>
                <a:srgbClr val="222635"/>
              </a:solidFill>
              <a:highlight>
                <a:srgbClr val="FFFFFF"/>
              </a:highlight>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Check anonymous authentication is enabled</a:t>
            </a:r>
            <a:endParaRPr sz="1450">
              <a:solidFill>
                <a:srgbClr val="222635"/>
              </a:solidFill>
              <a:highlight>
                <a:srgbClr val="FFFFFF"/>
              </a:highlight>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Visit </a:t>
            </a:r>
            <a:r>
              <a:rPr lang="tr-TR" sz="1450">
                <a:solidFill>
                  <a:srgbClr val="29A8FF"/>
                </a:solidFill>
                <a:highlight>
                  <a:srgbClr val="FFFFFF"/>
                </a:highlight>
                <a:uFill>
                  <a:noFill/>
                </a:uFill>
                <a:latin typeface="Times New Roman"/>
                <a:ea typeface="Times New Roman"/>
                <a:cs typeface="Times New Roman"/>
                <a:sym typeface="Times New Roman"/>
                <a:hlinkClick r:id="rId2">
                  <a:extLst>
                    <a:ext uri="{A12FA001-AC4F-418D-AE19-62706E023703}">
                      <ahyp:hlinkClr val="tx"/>
                    </a:ext>
                  </a:extLst>
                </a:hlinkClick>
              </a:rPr>
              <a:t>Http://localhost/bonobo.git.server</a:t>
            </a:r>
            <a:endParaRPr sz="1450">
              <a:solidFill>
                <a:srgbClr val="29A8FF"/>
              </a:solidFill>
              <a:highlight>
                <a:srgbClr val="FFFFFF"/>
              </a:highlight>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Create a user</a:t>
            </a:r>
            <a:endParaRPr sz="1450">
              <a:solidFill>
                <a:srgbClr val="222635"/>
              </a:solidFill>
              <a:highlight>
                <a:srgbClr val="FFFFFF"/>
              </a:highlight>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Amend settings to “allow user repository creation” and “allow push to create repositories”</a:t>
            </a:r>
            <a:endParaRPr sz="1450">
              <a:solidFill>
                <a:srgbClr val="222635"/>
              </a:solidFill>
              <a:highlight>
                <a:srgbClr val="FFFFFF"/>
              </a:highlight>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Create a repo</a:t>
            </a:r>
            <a:endParaRPr sz="1450">
              <a:solidFill>
                <a:srgbClr val="222635"/>
              </a:solidFill>
              <a:highlight>
                <a:srgbClr val="FFFFFF"/>
              </a:highlight>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222635"/>
              </a:buClr>
              <a:buSzPts val="1450"/>
              <a:buFont typeface="Times New Roman"/>
              <a:buAutoNum type="arabicPeriod"/>
            </a:pPr>
            <a:r>
              <a:rPr lang="tr-TR" sz="1450">
                <a:solidFill>
                  <a:srgbClr val="222635"/>
                </a:solidFill>
                <a:highlight>
                  <a:srgbClr val="FFFFFF"/>
                </a:highlight>
                <a:latin typeface="Times New Roman"/>
                <a:ea typeface="Times New Roman"/>
                <a:cs typeface="Times New Roman"/>
                <a:sym typeface="Times New Roman"/>
              </a:rPr>
              <a:t>Push repo to your server</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450">
              <a:solidFill>
                <a:srgbClr val="222635"/>
              </a:solidFill>
              <a:highlight>
                <a:srgbClr val="FFFFFF"/>
              </a:highlight>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11e5b0fe19d_0_1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11e5b0fe19d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1e5b0fe19d_0_13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11e5b0fe19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1e5b0fe19d_0_1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1e5b0fe19d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1e5b0fe19d_0_14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1e5b0fe19d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11e5b0fe19d_0_14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11e5b0fe19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Pull Request ile ilgili senaryo. </a:t>
            </a:r>
            <a:endParaRPr/>
          </a:p>
          <a:p>
            <a:pPr indent="0" lvl="0" marL="0" rtl="0" algn="l">
              <a:spcBef>
                <a:spcPts val="0"/>
              </a:spcBef>
              <a:spcAft>
                <a:spcPts val="0"/>
              </a:spcAft>
              <a:buNone/>
            </a:pPr>
            <a:r>
              <a:rPr lang="tr-TR"/>
              <a:t>Live representation.</a:t>
            </a:r>
            <a:endParaRPr/>
          </a:p>
          <a:p>
            <a:pPr indent="0" lvl="0" marL="0" rtl="0" algn="l">
              <a:spcBef>
                <a:spcPts val="0"/>
              </a:spcBef>
              <a:spcAft>
                <a:spcPts val="0"/>
              </a:spcAft>
              <a:buNone/>
            </a:pPr>
            <a:r>
              <a:rPr lang="tr-TR"/>
              <a:t>remote origin/upstream - </a:t>
            </a:r>
            <a:endParaRPr/>
          </a:p>
          <a:p>
            <a:pPr indent="0" lvl="0" marL="0" rtl="0" algn="l">
              <a:spcBef>
                <a:spcPts val="0"/>
              </a:spcBef>
              <a:spcAft>
                <a:spcPts val="0"/>
              </a:spcAft>
              <a:buNone/>
            </a:pPr>
            <a:r>
              <a:rPr lang="tr-TR"/>
              <a:t>Merge, rebase, conflicts</a:t>
            </a:r>
            <a:endParaRPr/>
          </a:p>
          <a:p>
            <a:pPr indent="0" lvl="0" marL="0" rtl="0" algn="l">
              <a:spcBef>
                <a:spcPts val="0"/>
              </a:spcBef>
              <a:spcAft>
                <a:spcPts val="0"/>
              </a:spcAft>
              <a:buNone/>
            </a:pPr>
            <a:r>
              <a:rPr lang="tr-TR"/>
              <a:t>Cherry pick</a:t>
            </a:r>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11e5b0fe19d_0_14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11e5b0fe19d_0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70F2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 name="Google Shape;65;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 name="Google Shape;80;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 name="Google Shape;81;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8" name="Google Shape;88;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 name="Shape 51"/>
        <p:cNvGrpSpPr/>
        <p:nvPr/>
      </p:nvGrpSpPr>
      <p:grpSpPr>
        <a:xfrm>
          <a:off x="0" y="0"/>
          <a:ext cx="0" cy="0"/>
          <a:chOff x="0" y="0"/>
          <a:chExt cx="0" cy="0"/>
        </a:xfrm>
      </p:grpSpPr>
      <p:sp>
        <p:nvSpPr>
          <p:cNvPr id="52" name="Google Shape;52;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2.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9" name="Google Shape;49;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0" name="Google Shape;5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29.png"/><Relationship Id="rId4"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blog.devart.com/best-git-gui-clients-for-windows.html#GitHub-Desktop" TargetMode="External"/><Relationship Id="rId4" Type="http://schemas.openxmlformats.org/officeDocument/2006/relationships/hyperlink" Target="https://blog.devart.com/best-git-gui-clients-for-windows.html#GitKraken" TargetMode="External"/><Relationship Id="rId11" Type="http://schemas.openxmlformats.org/officeDocument/2006/relationships/hyperlink" Target="https://blog.devart.com/best-git-gui-clients-for-windows.html#Magit" TargetMode="External"/><Relationship Id="rId10" Type="http://schemas.openxmlformats.org/officeDocument/2006/relationships/hyperlink" Target="https://blog.devart.com/best-git-gui-clients-for-windows.html#Aurees" TargetMode="External"/><Relationship Id="rId12" Type="http://schemas.openxmlformats.org/officeDocument/2006/relationships/hyperlink" Target="https://blog.devart.com/best-git-gui-clients-for-windows.html#Fork" TargetMode="External"/><Relationship Id="rId9" Type="http://schemas.openxmlformats.org/officeDocument/2006/relationships/hyperlink" Target="https://blog.devart.com/best-git-gui-clients-for-windows.html#Git-Cola" TargetMode="External"/><Relationship Id="rId5" Type="http://schemas.openxmlformats.org/officeDocument/2006/relationships/hyperlink" Target="https://blog.devart.com/best-git-gui-clients-for-windows.html#Sourcetree" TargetMode="External"/><Relationship Id="rId6" Type="http://schemas.openxmlformats.org/officeDocument/2006/relationships/hyperlink" Target="https://blog.devart.com/best-git-gui-clients-for-windows.html#Tortoise-Git" TargetMode="External"/><Relationship Id="rId7" Type="http://schemas.openxmlformats.org/officeDocument/2006/relationships/hyperlink" Target="https://blog.devart.com/best-git-gui-clients-for-windows.html#SmartGit" TargetMode="External"/><Relationship Id="rId8" Type="http://schemas.openxmlformats.org/officeDocument/2006/relationships/hyperlink" Target="https://blog.devart.com/best-git-gui-clients-for-windows.html#GitForc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6.png"/><Relationship Id="rId5" Type="http://schemas.openxmlformats.org/officeDocument/2006/relationships/hyperlink" Target="http://dontchangethislink.peardeckmagic.zone?eyJ0eXBlIjoiZ29vZ2xlLXNsaWRlcy1hZGRvbi1yZXNwb25zZS1mb290ZXIiLCJsYXN0RWRpdGVkQnkiOiIxMTEzNDg5NDQ3ODk5ODYyMDU3MDQiLCJwcmVzZW50YXRpb25JZCI6IjFBQVFFNWthdUZ6VDJCWFlIN3hnT0ZScGxhT0hCSGtMWGE5QkRTSVBVZTNVIiwiY29udGVudElkIjoiY3VzdG9tLXJlc3BvbnNlLWZyZWVSZXNwb25zZS10ZXh0Iiwic2xpZGVJZCI6Imc3MjI3OGU1ZDQzXzBfMjEiLCJjb250ZW50SW5zdGFuY2VJZCI6IjFBQVFFNWthdUZ6VDJCWFlIN3hnT0ZScGxhT0hCSGtMWGE5QkRTSVBVZTNVLzVmM2JhMDBjLTkxYmItNDRiMi1hOGIyLTU1OWExZjljMzRhNiJ9pearId=magic-pear-metadata-identifi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github.com/____"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ExMzQ4OTQ0Nzg5OTg2MjA1NzA0IiwiY29udGVudEluc3RhbmNlSWQiOiI0MmEzNTQ1MjY0YWM0OWYxYTg1ZDBlOWNmYjhlMzRmMiJ9pearId=magic-pear-metadata-identifi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2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6.png"/><Relationship Id="rId5" Type="http://schemas.openxmlformats.org/officeDocument/2006/relationships/hyperlink" Target="http://dontchangethislink.peardeckmagic.zone?eyJ0eXBlIjoiZ29vZ2xlLXNsaWRlcy1hZGRvbi1yZXNwb25zZS1mb290ZXIiLCJsYXN0RWRpdGVkQnkiOiIxMTEzNDg5NDQ3ODk5ODYyMDU3MDQiLCJwcmVzZW50YXRpb25JZCI6IjFBQVFFNWthdUZ6VDJCWFlIN3hnT0ZScGxhT0hCSGtMWGE5QkRTSVBVZTNVIiwiY29udGVudElkIjoiY3VzdG9tLXJlc3BvbnNlLWZyZWVSZXNwb25zZS10ZXh0Iiwic2xpZGVJZCI6Imc3MjI3OGU1ZDQzXzBfMjEiLCJjb250ZW50SW5zdGFuY2VJZCI6IjFBQVFFNWthdUZ6VDJCWFlIN3hnT0ZScGxhT0hCSGtMWGE5QkRTSVBVZTNVLzVmM2JhMDBjLTkxYmItNDRiMi1hOGIyLTU1OWExZjljMzRhNiJ9pearId=magic-pear-metadata-identifier"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38.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39.png"/><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42.png"/><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6.png"/><Relationship Id="rId5" Type="http://schemas.openxmlformats.org/officeDocument/2006/relationships/hyperlink" Target="http://dontchangethislink.peardeckmagic.zone?eyJ0eXBlIjoiZ29vZ2xlLXNsaWRlcy1hZGRvbi1yZXNwb25zZS1mb290ZXIiLCJsYXN0RWRpdGVkQnkiOiIxMTEzNDg5NDQ3ODk5ODYyMDU3MDQiLCJwcmVzZW50YXRpb25JZCI6IjFBQVFFNWthdUZ6VDJCWFlIN3hnT0ZScGxhT0hCSGtMWGE5QkRTSVBVZTNVIiwiY29udGVudElkIjoiY3VzdG9tLXJlc3BvbnNlLWZyZWVSZXNwb25zZS10ZXh0Iiwic2xpZGVJZCI6Imc3MjI3OGU1ZDQzXzBfMjEiLCJjb250ZW50SW5zdGFuY2VJZCI6IjFBQVFFNWthdUZ6VDJCWFlIN3hnT0ZScGxhT0hCSGtMWGE5QkRTSVBVZTNVLzVmM2JhMDBjLTkxYmItNDRiMi1hOGIyLTU1OWExZjljMzRhNiJ9pearId=magic-pear-metadata-identifier"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47.png"/><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47.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47.png"/><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38.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40.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20"/>
          <p:cNvGrpSpPr/>
          <p:nvPr/>
        </p:nvGrpSpPr>
        <p:grpSpPr>
          <a:xfrm>
            <a:off x="5122427" y="287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0" cy="200503"/>
              <a:chOff x="6621095" y="1452181"/>
              <a:chExt cx="330893" cy="250785"/>
            </a:xfrm>
          </p:grpSpPr>
          <p:sp>
            <p:nvSpPr>
              <p:cNvPr id="323" name="Google Shape;323;p2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0" cy="200503"/>
              <a:chOff x="6621095" y="1452181"/>
              <a:chExt cx="330893" cy="250785"/>
            </a:xfrm>
          </p:grpSpPr>
          <p:sp>
            <p:nvSpPr>
              <p:cNvPr id="329" name="Google Shape;329;p2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3" name="Google Shape;363;p20"/>
              <p:cNvGrpSpPr/>
              <p:nvPr/>
            </p:nvGrpSpPr>
            <p:grpSpPr>
              <a:xfrm flipH="1">
                <a:off x="4321769" y="3621401"/>
                <a:ext cx="239005" cy="181217"/>
                <a:chOff x="6621095" y="1452181"/>
                <a:chExt cx="330893" cy="250785"/>
              </a:xfrm>
            </p:grpSpPr>
            <p:sp>
              <p:nvSpPr>
                <p:cNvPr id="364" name="Google Shape;364;p2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71" name="Google Shape;371;p20"/>
          <p:cNvSpPr txBox="1"/>
          <p:nvPr>
            <p:ph type="ctrTitle"/>
          </p:nvPr>
        </p:nvSpPr>
        <p:spPr>
          <a:xfrm>
            <a:off x="938350" y="18636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b="1" lang="tr-TR" sz="9600">
                <a:solidFill>
                  <a:srgbClr val="429ED4"/>
                </a:solidFill>
                <a:latin typeface="Calibri"/>
                <a:ea typeface="Calibri"/>
                <a:cs typeface="Calibri"/>
                <a:sym typeface="Calibri"/>
              </a:rPr>
              <a:t>Git</a:t>
            </a:r>
            <a:endParaRPr b="1" sz="9600">
              <a:solidFill>
                <a:srgbClr val="429ED4"/>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9"/>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448" name="Google Shape;448;p29"/>
          <p:cNvSpPr txBox="1"/>
          <p:nvPr>
            <p:ph idx="1" type="body"/>
          </p:nvPr>
        </p:nvSpPr>
        <p:spPr>
          <a:xfrm>
            <a:off x="439200" y="1724550"/>
            <a:ext cx="8265600" cy="1694400"/>
          </a:xfrm>
          <a:prstGeom prst="rect">
            <a:avLst/>
          </a:prstGeom>
        </p:spPr>
        <p:txBody>
          <a:bodyPr anchorCtr="0" anchor="t" bIns="0" lIns="0" spcFirstLastPara="1" rIns="0" wrap="square" tIns="0">
            <a:noAutofit/>
          </a:bodyPr>
          <a:lstStyle/>
          <a:p>
            <a:pPr indent="0" lvl="0" marL="0" rtl="0" algn="ctr">
              <a:lnSpc>
                <a:spcPct val="98181"/>
              </a:lnSpc>
              <a:spcBef>
                <a:spcPts val="1000"/>
              </a:spcBef>
              <a:spcAft>
                <a:spcPts val="0"/>
              </a:spcAft>
              <a:buNone/>
            </a:pPr>
            <a:r>
              <a:rPr lang="tr-TR" sz="4800">
                <a:solidFill>
                  <a:srgbClr val="429ED4"/>
                </a:solidFill>
                <a:latin typeface="Calibri"/>
                <a:ea typeface="Calibri"/>
                <a:cs typeface="Calibri"/>
                <a:sym typeface="Calibri"/>
              </a:rPr>
              <a:t>Git is an open source distributed version control system</a:t>
            </a:r>
            <a:endParaRPr sz="4800">
              <a:solidFill>
                <a:srgbClr val="429ED4"/>
              </a:solidFill>
              <a:latin typeface="Calibri"/>
              <a:ea typeface="Calibri"/>
              <a:cs typeface="Calibri"/>
              <a:sym typeface="Calibri"/>
            </a:endParaRPr>
          </a:p>
        </p:txBody>
      </p:sp>
      <p:sp>
        <p:nvSpPr>
          <p:cNvPr id="449" name="Google Shape;449;p2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119"/>
          <p:cNvSpPr txBox="1"/>
          <p:nvPr>
            <p:ph type="title"/>
          </p:nvPr>
        </p:nvSpPr>
        <p:spPr>
          <a:xfrm>
            <a:off x="311700" y="64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Why “pull” request?</a:t>
            </a:r>
            <a:endParaRPr b="1">
              <a:solidFill>
                <a:srgbClr val="429ED4"/>
              </a:solidFill>
              <a:latin typeface="Calibri"/>
              <a:ea typeface="Calibri"/>
              <a:cs typeface="Calibri"/>
              <a:sym typeface="Calibri"/>
            </a:endParaRPr>
          </a:p>
        </p:txBody>
      </p:sp>
      <p:sp>
        <p:nvSpPr>
          <p:cNvPr id="2224" name="Google Shape;2224;p119"/>
          <p:cNvSpPr txBox="1"/>
          <p:nvPr>
            <p:ph idx="12" type="sldNum"/>
          </p:nvPr>
        </p:nvSpPr>
        <p:spPr>
          <a:xfrm>
            <a:off x="8472458" y="4129817"/>
            <a:ext cx="548700" cy="393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225" name="Google Shape;2225;p119"/>
          <p:cNvSpPr/>
          <p:nvPr/>
        </p:nvSpPr>
        <p:spPr>
          <a:xfrm>
            <a:off x="1167225" y="19300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19"/>
          <p:cNvSpPr/>
          <p:nvPr/>
        </p:nvSpPr>
        <p:spPr>
          <a:xfrm>
            <a:off x="2309475" y="19300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19"/>
          <p:cNvSpPr/>
          <p:nvPr/>
        </p:nvSpPr>
        <p:spPr>
          <a:xfrm>
            <a:off x="5312625" y="19300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19"/>
          <p:cNvSpPr txBox="1"/>
          <p:nvPr/>
        </p:nvSpPr>
        <p:spPr>
          <a:xfrm>
            <a:off x="1242675" y="238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sp>
        <p:nvSpPr>
          <p:cNvPr id="2229" name="Google Shape;2229;p119"/>
          <p:cNvSpPr/>
          <p:nvPr/>
        </p:nvSpPr>
        <p:spPr>
          <a:xfrm>
            <a:off x="2919825" y="8632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900"/>
              <a:t>Remote</a:t>
            </a:r>
            <a:endParaRPr b="1" sz="900"/>
          </a:p>
        </p:txBody>
      </p:sp>
      <p:sp>
        <p:nvSpPr>
          <p:cNvPr id="2230" name="Google Shape;2230;p119"/>
          <p:cNvSpPr txBox="1"/>
          <p:nvPr/>
        </p:nvSpPr>
        <p:spPr>
          <a:xfrm>
            <a:off x="2384925" y="238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2231" name="Google Shape;2231;p119"/>
          <p:cNvCxnSpPr>
            <a:stCxn id="2225" idx="1"/>
          </p:cNvCxnSpPr>
          <p:nvPr/>
        </p:nvCxnSpPr>
        <p:spPr>
          <a:xfrm flipH="1">
            <a:off x="710625" y="2109750"/>
            <a:ext cx="456600" cy="4200"/>
          </a:xfrm>
          <a:prstGeom prst="straightConnector1">
            <a:avLst/>
          </a:prstGeom>
          <a:noFill/>
          <a:ln cap="flat" cmpd="sng" w="9525">
            <a:solidFill>
              <a:schemeClr val="dk2"/>
            </a:solidFill>
            <a:prstDash val="dot"/>
            <a:round/>
            <a:headEnd len="med" w="med" type="none"/>
            <a:tailEnd len="med" w="med" type="none"/>
          </a:ln>
        </p:spPr>
      </p:cxnSp>
      <p:cxnSp>
        <p:nvCxnSpPr>
          <p:cNvPr id="2232" name="Google Shape;2232;p119"/>
          <p:cNvCxnSpPr>
            <a:stCxn id="2225" idx="0"/>
            <a:endCxn id="2229" idx="2"/>
          </p:cNvCxnSpPr>
          <p:nvPr/>
        </p:nvCxnSpPr>
        <p:spPr>
          <a:xfrm rot="-5400000">
            <a:off x="2009925" y="700050"/>
            <a:ext cx="707400" cy="1752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33" name="Google Shape;2233;p119"/>
          <p:cNvCxnSpPr>
            <a:stCxn id="2226" idx="0"/>
            <a:endCxn id="2229" idx="2"/>
          </p:cNvCxnSpPr>
          <p:nvPr/>
        </p:nvCxnSpPr>
        <p:spPr>
          <a:xfrm rot="-5400000">
            <a:off x="2581125" y="1271100"/>
            <a:ext cx="707400" cy="610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34" name="Google Shape;2234;p119"/>
          <p:cNvCxnSpPr>
            <a:stCxn id="2227" idx="1"/>
            <a:endCxn id="2229" idx="2"/>
          </p:cNvCxnSpPr>
          <p:nvPr/>
        </p:nvCxnSpPr>
        <p:spPr>
          <a:xfrm rot="10800000">
            <a:off x="3239925" y="1222650"/>
            <a:ext cx="2072700" cy="887100"/>
          </a:xfrm>
          <a:prstGeom prst="bentConnector2">
            <a:avLst/>
          </a:prstGeom>
          <a:noFill/>
          <a:ln cap="flat" cmpd="sng" w="9525">
            <a:solidFill>
              <a:schemeClr val="dk2"/>
            </a:solidFill>
            <a:prstDash val="solid"/>
            <a:round/>
            <a:headEnd len="med" w="med" type="none"/>
            <a:tailEnd len="med" w="med" type="none"/>
          </a:ln>
        </p:spPr>
      </p:cxnSp>
      <p:sp>
        <p:nvSpPr>
          <p:cNvPr id="2235" name="Google Shape;2235;p119"/>
          <p:cNvSpPr txBox="1"/>
          <p:nvPr/>
        </p:nvSpPr>
        <p:spPr>
          <a:xfrm>
            <a:off x="5432925" y="238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Tom</a:t>
            </a:r>
            <a:endParaRPr b="1" sz="1000">
              <a:latin typeface="Barlow"/>
              <a:ea typeface="Barlow"/>
              <a:cs typeface="Barlow"/>
              <a:sym typeface="Barlow"/>
            </a:endParaRPr>
          </a:p>
        </p:txBody>
      </p:sp>
      <p:cxnSp>
        <p:nvCxnSpPr>
          <p:cNvPr id="2236" name="Google Shape;2236;p119"/>
          <p:cNvCxnSpPr/>
          <p:nvPr/>
        </p:nvCxnSpPr>
        <p:spPr>
          <a:xfrm>
            <a:off x="3874775" y="2273975"/>
            <a:ext cx="740400" cy="0"/>
          </a:xfrm>
          <a:prstGeom prst="straightConnector1">
            <a:avLst/>
          </a:prstGeom>
          <a:noFill/>
          <a:ln cap="flat" cmpd="sng" w="9525">
            <a:solidFill>
              <a:schemeClr val="dk2"/>
            </a:solidFill>
            <a:prstDash val="dash"/>
            <a:round/>
            <a:headEnd len="med" w="med" type="none"/>
            <a:tailEnd len="med" w="med" type="none"/>
          </a:ln>
        </p:spPr>
      </p:cxnSp>
      <p:sp>
        <p:nvSpPr>
          <p:cNvPr id="2237" name="Google Shape;2237;p119"/>
          <p:cNvSpPr/>
          <p:nvPr/>
        </p:nvSpPr>
        <p:spPr>
          <a:xfrm>
            <a:off x="431925" y="3154325"/>
            <a:ext cx="2017500" cy="763800"/>
          </a:xfrm>
          <a:prstGeom prst="wedgeRoundRectCallout">
            <a:avLst>
              <a:gd fmla="val 12717" name="adj1"/>
              <a:gd fmla="val -16493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900">
                <a:solidFill>
                  <a:schemeClr val="dk1"/>
                </a:solidFill>
              </a:rPr>
              <a:t>Hey guys, İ have finalized development of the new feature. Could you please pull remote changes and have a look at it?</a:t>
            </a:r>
            <a:endParaRPr sz="1200"/>
          </a:p>
        </p:txBody>
      </p:sp>
      <p:sp>
        <p:nvSpPr>
          <p:cNvPr id="2238" name="Google Shape;2238;p119"/>
          <p:cNvSpPr/>
          <p:nvPr/>
        </p:nvSpPr>
        <p:spPr>
          <a:xfrm>
            <a:off x="4340925" y="2862475"/>
            <a:ext cx="1092000" cy="572700"/>
          </a:xfrm>
          <a:prstGeom prst="wedgeRoundRectCallout">
            <a:avLst>
              <a:gd fmla="val 71735" name="adj1"/>
              <a:gd fmla="val -15437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900">
                <a:solidFill>
                  <a:schemeClr val="dk1"/>
                </a:solidFill>
              </a:rPr>
              <a:t>Ok. Let me pull and check it! </a:t>
            </a:r>
            <a:endParaRPr sz="9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120"/>
          <p:cNvSpPr txBox="1"/>
          <p:nvPr>
            <p:ph type="title"/>
          </p:nvPr>
        </p:nvSpPr>
        <p:spPr>
          <a:xfrm>
            <a:off x="311700" y="64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How collaborators communicate?</a:t>
            </a:r>
            <a:endParaRPr b="1">
              <a:solidFill>
                <a:srgbClr val="429ED4"/>
              </a:solidFill>
              <a:latin typeface="Calibri"/>
              <a:ea typeface="Calibri"/>
              <a:cs typeface="Calibri"/>
              <a:sym typeface="Calibri"/>
            </a:endParaRPr>
          </a:p>
        </p:txBody>
      </p:sp>
      <p:sp>
        <p:nvSpPr>
          <p:cNvPr id="2244" name="Google Shape;2244;p12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245" name="Google Shape;2245;p120"/>
          <p:cNvSpPr/>
          <p:nvPr/>
        </p:nvSpPr>
        <p:spPr>
          <a:xfrm>
            <a:off x="11672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20"/>
          <p:cNvSpPr/>
          <p:nvPr/>
        </p:nvSpPr>
        <p:spPr>
          <a:xfrm>
            <a:off x="22340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20"/>
          <p:cNvSpPr/>
          <p:nvPr/>
        </p:nvSpPr>
        <p:spPr>
          <a:xfrm>
            <a:off x="33008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20"/>
          <p:cNvSpPr/>
          <p:nvPr/>
        </p:nvSpPr>
        <p:spPr>
          <a:xfrm>
            <a:off x="5434425" y="32533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2249" name="Google Shape;2249;p120"/>
          <p:cNvSpPr/>
          <p:nvPr/>
        </p:nvSpPr>
        <p:spPr>
          <a:xfrm>
            <a:off x="3300825" y="37588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20"/>
          <p:cNvSpPr/>
          <p:nvPr/>
        </p:nvSpPr>
        <p:spPr>
          <a:xfrm>
            <a:off x="4367625" y="37588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20"/>
          <p:cNvSpPr/>
          <p:nvPr/>
        </p:nvSpPr>
        <p:spPr>
          <a:xfrm>
            <a:off x="5434425" y="37588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2" name="Google Shape;2252;p120"/>
          <p:cNvCxnSpPr>
            <a:stCxn id="2246" idx="1"/>
            <a:endCxn id="2245" idx="3"/>
          </p:cNvCxnSpPr>
          <p:nvPr/>
        </p:nvCxnSpPr>
        <p:spPr>
          <a:xfrm rot="10800000">
            <a:off x="18074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253" name="Google Shape;2253;p120"/>
          <p:cNvCxnSpPr>
            <a:stCxn id="2247" idx="1"/>
            <a:endCxn id="2246" idx="3"/>
          </p:cNvCxnSpPr>
          <p:nvPr/>
        </p:nvCxnSpPr>
        <p:spPr>
          <a:xfrm rot="10800000">
            <a:off x="28742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254" name="Google Shape;2254;p120"/>
          <p:cNvCxnSpPr/>
          <p:nvPr/>
        </p:nvCxnSpPr>
        <p:spPr>
          <a:xfrm>
            <a:off x="5754525" y="35086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2255" name="Google Shape;2255;p120"/>
          <p:cNvCxnSpPr/>
          <p:nvPr/>
        </p:nvCxnSpPr>
        <p:spPr>
          <a:xfrm rot="10800000">
            <a:off x="5007825" y="39385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256" name="Google Shape;2256;p120"/>
          <p:cNvCxnSpPr/>
          <p:nvPr/>
        </p:nvCxnSpPr>
        <p:spPr>
          <a:xfrm rot="10800000">
            <a:off x="3941025" y="3938550"/>
            <a:ext cx="426600" cy="0"/>
          </a:xfrm>
          <a:prstGeom prst="straightConnector1">
            <a:avLst/>
          </a:prstGeom>
          <a:noFill/>
          <a:ln cap="flat" cmpd="sng" w="9525">
            <a:solidFill>
              <a:srgbClr val="000000"/>
            </a:solidFill>
            <a:prstDash val="solid"/>
            <a:round/>
            <a:headEnd len="med" w="med" type="none"/>
            <a:tailEnd len="med" w="med" type="triangle"/>
          </a:ln>
        </p:spPr>
      </p:cxnSp>
      <p:sp>
        <p:nvSpPr>
          <p:cNvPr id="2257" name="Google Shape;2257;p120"/>
          <p:cNvSpPr txBox="1"/>
          <p:nvPr/>
        </p:nvSpPr>
        <p:spPr>
          <a:xfrm>
            <a:off x="5922225" y="9153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cxnSp>
        <p:nvCxnSpPr>
          <p:cNvPr id="2258" name="Google Shape;2258;p120"/>
          <p:cNvCxnSpPr/>
          <p:nvPr/>
        </p:nvCxnSpPr>
        <p:spPr>
          <a:xfrm>
            <a:off x="325250" y="47035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2259" name="Google Shape;2259;p120"/>
          <p:cNvSpPr txBox="1"/>
          <p:nvPr/>
        </p:nvSpPr>
        <p:spPr>
          <a:xfrm>
            <a:off x="3722300" y="47143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2260" name="Google Shape;2260;p120"/>
          <p:cNvSpPr/>
          <p:nvPr/>
        </p:nvSpPr>
        <p:spPr>
          <a:xfrm>
            <a:off x="43676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20"/>
          <p:cNvSpPr/>
          <p:nvPr/>
        </p:nvSpPr>
        <p:spPr>
          <a:xfrm>
            <a:off x="54344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2" name="Google Shape;2262;p120"/>
          <p:cNvCxnSpPr>
            <a:stCxn id="2260" idx="1"/>
          </p:cNvCxnSpPr>
          <p:nvPr/>
        </p:nvCxnSpPr>
        <p:spPr>
          <a:xfrm rot="10800000">
            <a:off x="39410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263" name="Google Shape;2263;p120"/>
          <p:cNvCxnSpPr>
            <a:stCxn id="2261" idx="1"/>
            <a:endCxn id="2260" idx="3"/>
          </p:cNvCxnSpPr>
          <p:nvPr/>
        </p:nvCxnSpPr>
        <p:spPr>
          <a:xfrm rot="10800000">
            <a:off x="5007825" y="2643150"/>
            <a:ext cx="426600" cy="0"/>
          </a:xfrm>
          <a:prstGeom prst="straightConnector1">
            <a:avLst/>
          </a:prstGeom>
          <a:noFill/>
          <a:ln cap="flat" cmpd="sng" w="9525">
            <a:solidFill>
              <a:srgbClr val="000000"/>
            </a:solidFill>
            <a:prstDash val="solid"/>
            <a:round/>
            <a:headEnd len="med" w="med" type="none"/>
            <a:tailEnd len="med" w="med" type="triangle"/>
          </a:ln>
        </p:spPr>
      </p:cxnSp>
      <p:sp>
        <p:nvSpPr>
          <p:cNvPr id="2264" name="Google Shape;2264;p120"/>
          <p:cNvSpPr/>
          <p:nvPr/>
        </p:nvSpPr>
        <p:spPr>
          <a:xfrm>
            <a:off x="29198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20"/>
          <p:cNvSpPr/>
          <p:nvPr/>
        </p:nvSpPr>
        <p:spPr>
          <a:xfrm>
            <a:off x="39866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20"/>
          <p:cNvSpPr/>
          <p:nvPr/>
        </p:nvSpPr>
        <p:spPr>
          <a:xfrm>
            <a:off x="50534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120"/>
          <p:cNvCxnSpPr>
            <a:stCxn id="2265" idx="1"/>
          </p:cNvCxnSpPr>
          <p:nvPr/>
        </p:nvCxnSpPr>
        <p:spPr>
          <a:xfrm rot="10800000">
            <a:off x="35600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268" name="Google Shape;2268;p120"/>
          <p:cNvCxnSpPr>
            <a:stCxn id="2266" idx="1"/>
            <a:endCxn id="2265" idx="3"/>
          </p:cNvCxnSpPr>
          <p:nvPr/>
        </p:nvCxnSpPr>
        <p:spPr>
          <a:xfrm rot="10800000">
            <a:off x="46268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269" name="Google Shape;2269;p120"/>
          <p:cNvCxnSpPr>
            <a:stCxn id="2264" idx="1"/>
            <a:endCxn id="2246" idx="0"/>
          </p:cNvCxnSpPr>
          <p:nvPr/>
        </p:nvCxnSpPr>
        <p:spPr>
          <a:xfrm flipH="1">
            <a:off x="2554125" y="1576350"/>
            <a:ext cx="365700" cy="887100"/>
          </a:xfrm>
          <a:prstGeom prst="bentConnector2">
            <a:avLst/>
          </a:prstGeom>
          <a:noFill/>
          <a:ln cap="flat" cmpd="sng" w="9525">
            <a:solidFill>
              <a:srgbClr val="000000"/>
            </a:solidFill>
            <a:prstDash val="solid"/>
            <a:round/>
            <a:headEnd len="med" w="med" type="none"/>
            <a:tailEnd len="med" w="med" type="triangle"/>
          </a:ln>
        </p:spPr>
      </p:cxnSp>
      <p:sp>
        <p:nvSpPr>
          <p:cNvPr id="2270" name="Google Shape;2270;p120"/>
          <p:cNvSpPr/>
          <p:nvPr/>
        </p:nvSpPr>
        <p:spPr>
          <a:xfrm>
            <a:off x="4977225" y="9673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sp>
        <p:nvSpPr>
          <p:cNvPr id="2271" name="Google Shape;2271;p120"/>
          <p:cNvSpPr txBox="1"/>
          <p:nvPr/>
        </p:nvSpPr>
        <p:spPr>
          <a:xfrm>
            <a:off x="6150825" y="373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2272" name="Google Shape;2272;p120"/>
          <p:cNvCxnSpPr>
            <a:stCxn id="2270" idx="2"/>
            <a:endCxn id="2266" idx="0"/>
          </p:cNvCxnSpPr>
          <p:nvPr/>
        </p:nvCxnSpPr>
        <p:spPr>
          <a:xfrm flipH="1">
            <a:off x="5373525" y="1222650"/>
            <a:ext cx="900" cy="174000"/>
          </a:xfrm>
          <a:prstGeom prst="straightConnector1">
            <a:avLst/>
          </a:prstGeom>
          <a:noFill/>
          <a:ln cap="flat" cmpd="sng" w="9525">
            <a:solidFill>
              <a:srgbClr val="000000"/>
            </a:solidFill>
            <a:prstDash val="solid"/>
            <a:round/>
            <a:headEnd len="med" w="med" type="none"/>
            <a:tailEnd len="med" w="med" type="triangle"/>
          </a:ln>
        </p:spPr>
      </p:cxnSp>
      <p:cxnSp>
        <p:nvCxnSpPr>
          <p:cNvPr id="2273" name="Google Shape;2273;p120"/>
          <p:cNvCxnSpPr>
            <a:stCxn id="2245" idx="1"/>
          </p:cNvCxnSpPr>
          <p:nvPr/>
        </p:nvCxnSpPr>
        <p:spPr>
          <a:xfrm flipH="1">
            <a:off x="710625" y="2643150"/>
            <a:ext cx="456600" cy="4200"/>
          </a:xfrm>
          <a:prstGeom prst="straightConnector1">
            <a:avLst/>
          </a:prstGeom>
          <a:noFill/>
          <a:ln cap="flat" cmpd="sng" w="9525">
            <a:solidFill>
              <a:schemeClr val="dk2"/>
            </a:solidFill>
            <a:prstDash val="dot"/>
            <a:round/>
            <a:headEnd len="med" w="med" type="none"/>
            <a:tailEnd len="med" w="med" type="none"/>
          </a:ln>
        </p:spPr>
      </p:cxnSp>
      <p:sp>
        <p:nvSpPr>
          <p:cNvPr id="2274" name="Google Shape;2274;p120"/>
          <p:cNvSpPr/>
          <p:nvPr/>
        </p:nvSpPr>
        <p:spPr>
          <a:xfrm>
            <a:off x="5434425" y="20341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cxnSp>
        <p:nvCxnSpPr>
          <p:cNvPr id="2275" name="Google Shape;2275;p120"/>
          <p:cNvCxnSpPr/>
          <p:nvPr/>
        </p:nvCxnSpPr>
        <p:spPr>
          <a:xfrm flipH="1">
            <a:off x="5754525" y="2289450"/>
            <a:ext cx="900" cy="174000"/>
          </a:xfrm>
          <a:prstGeom prst="straightConnector1">
            <a:avLst/>
          </a:prstGeom>
          <a:noFill/>
          <a:ln cap="flat" cmpd="sng" w="9525">
            <a:solidFill>
              <a:srgbClr val="000000"/>
            </a:solidFill>
            <a:prstDash val="solid"/>
            <a:round/>
            <a:headEnd len="med" w="med" type="none"/>
            <a:tailEnd len="med" w="med" type="triangle"/>
          </a:ln>
        </p:spPr>
      </p:cxnSp>
      <p:sp>
        <p:nvSpPr>
          <p:cNvPr id="2276" name="Google Shape;2276;p120"/>
          <p:cNvSpPr txBox="1"/>
          <p:nvPr/>
        </p:nvSpPr>
        <p:spPr>
          <a:xfrm>
            <a:off x="6501225" y="2463450"/>
            <a:ext cx="1223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Forked repository</a:t>
            </a:r>
            <a:endParaRPr sz="1000">
              <a:latin typeface="Barlow Light"/>
              <a:ea typeface="Barlow Light"/>
              <a:cs typeface="Barlow Light"/>
              <a:sym typeface="Barlow Light"/>
            </a:endParaRPr>
          </a:p>
        </p:txBody>
      </p:sp>
      <p:sp>
        <p:nvSpPr>
          <p:cNvPr id="2277" name="Google Shape;2277;p120"/>
          <p:cNvSpPr txBox="1"/>
          <p:nvPr/>
        </p:nvSpPr>
        <p:spPr>
          <a:xfrm>
            <a:off x="6501225" y="2844450"/>
            <a:ext cx="1223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Mike doesn’t write access to Jane’s repository</a:t>
            </a:r>
            <a:endParaRPr sz="1000">
              <a:latin typeface="Barlow Light"/>
              <a:ea typeface="Barlow Light"/>
              <a:cs typeface="Barlow Light"/>
              <a:sym typeface="Barlow Light"/>
            </a:endParaRPr>
          </a:p>
        </p:txBody>
      </p:sp>
      <p:sp>
        <p:nvSpPr>
          <p:cNvPr id="2278" name="Google Shape;2278;p120"/>
          <p:cNvSpPr txBox="1"/>
          <p:nvPr/>
        </p:nvSpPr>
        <p:spPr>
          <a:xfrm>
            <a:off x="6882225" y="3835050"/>
            <a:ext cx="12237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Public open-source repositıry</a:t>
            </a:r>
            <a:endParaRPr b="1" sz="1000">
              <a:latin typeface="Barlow"/>
              <a:ea typeface="Barlow"/>
              <a:cs typeface="Barlow"/>
              <a:sym typeface="Barlow"/>
            </a:endParaRPr>
          </a:p>
        </p:txBody>
      </p:sp>
      <p:cxnSp>
        <p:nvCxnSpPr>
          <p:cNvPr id="2279" name="Google Shape;2279;p120"/>
          <p:cNvCxnSpPr/>
          <p:nvPr/>
        </p:nvCxnSpPr>
        <p:spPr>
          <a:xfrm rot="10800000">
            <a:off x="6227575" y="4091775"/>
            <a:ext cx="527700" cy="222000"/>
          </a:xfrm>
          <a:prstGeom prst="straightConnector1">
            <a:avLst/>
          </a:prstGeom>
          <a:noFill/>
          <a:ln cap="flat" cmpd="sng" w="19050">
            <a:solidFill>
              <a:srgbClr val="980000"/>
            </a:solidFill>
            <a:prstDash val="solid"/>
            <a:round/>
            <a:headEnd len="med" w="med" type="none"/>
            <a:tailEnd len="med" w="med" type="triangle"/>
          </a:ln>
        </p:spPr>
      </p:cxnSp>
      <p:cxnSp>
        <p:nvCxnSpPr>
          <p:cNvPr id="2280" name="Google Shape;2280;p120"/>
          <p:cNvCxnSpPr/>
          <p:nvPr/>
        </p:nvCxnSpPr>
        <p:spPr>
          <a:xfrm flipH="1">
            <a:off x="2844225" y="3938550"/>
            <a:ext cx="456600" cy="4200"/>
          </a:xfrm>
          <a:prstGeom prst="straightConnector1">
            <a:avLst/>
          </a:prstGeom>
          <a:noFill/>
          <a:ln cap="flat" cmpd="sng" w="9525">
            <a:solidFill>
              <a:schemeClr val="dk2"/>
            </a:solidFill>
            <a:prstDash val="dot"/>
            <a:round/>
            <a:headEnd len="med" w="med" type="none"/>
            <a:tailEnd len="med" w="med" type="none"/>
          </a:ln>
        </p:spPr>
      </p:cxnSp>
      <p:sp>
        <p:nvSpPr>
          <p:cNvPr id="2281" name="Google Shape;2281;p120"/>
          <p:cNvSpPr/>
          <p:nvPr/>
        </p:nvSpPr>
        <p:spPr>
          <a:xfrm>
            <a:off x="3449050" y="3020225"/>
            <a:ext cx="1092000" cy="63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Propose changes</a:t>
            </a:r>
            <a:endParaRPr sz="7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121"/>
          <p:cNvSpPr/>
          <p:nvPr/>
        </p:nvSpPr>
        <p:spPr>
          <a:xfrm>
            <a:off x="668925" y="755100"/>
            <a:ext cx="4166400" cy="25449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21"/>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 process</a:t>
            </a:r>
            <a:endParaRPr b="1">
              <a:solidFill>
                <a:srgbClr val="429ED4"/>
              </a:solidFill>
              <a:latin typeface="Calibri"/>
              <a:ea typeface="Calibri"/>
              <a:cs typeface="Calibri"/>
              <a:sym typeface="Calibri"/>
            </a:endParaRPr>
          </a:p>
        </p:txBody>
      </p:sp>
      <p:sp>
        <p:nvSpPr>
          <p:cNvPr id="2288" name="Google Shape;2288;p121"/>
          <p:cNvSpPr txBox="1"/>
          <p:nvPr>
            <p:ph idx="1" type="body"/>
          </p:nvPr>
        </p:nvSpPr>
        <p:spPr>
          <a:xfrm>
            <a:off x="817350" y="921275"/>
            <a:ext cx="3126600" cy="184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100">
                <a:solidFill>
                  <a:srgbClr val="000000"/>
                </a:solidFill>
                <a:latin typeface="Calibri"/>
                <a:ea typeface="Calibri"/>
                <a:cs typeface="Calibri"/>
                <a:sym typeface="Calibri"/>
              </a:rPr>
              <a:t>Creates new local branch   </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Commits changes to feature-1 locally</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Mike is happy with changes and feature works as expected</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Pushes changes to remote by creating remote feature-1 branch</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Creates  pull request to start review process by other collaborators</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Mike requests Jane to review newly opened pull request</a:t>
            </a:r>
            <a:endParaRPr sz="1100">
              <a:solidFill>
                <a:srgbClr val="000000"/>
              </a:solidFill>
              <a:latin typeface="Calibri"/>
              <a:ea typeface="Calibri"/>
              <a:cs typeface="Calibri"/>
              <a:sym typeface="Calibri"/>
            </a:endParaRPr>
          </a:p>
          <a:p>
            <a:pPr indent="0" lvl="0" marL="457200" rtl="0" algn="l">
              <a:spcBef>
                <a:spcPts val="600"/>
              </a:spcBef>
              <a:spcAft>
                <a:spcPts val="0"/>
              </a:spcAft>
              <a:buNone/>
            </a:pPr>
            <a:r>
              <a:t/>
            </a:r>
            <a:endParaRPr sz="1100">
              <a:solidFill>
                <a:srgbClr val="000000"/>
              </a:solidFill>
              <a:latin typeface="Calibri"/>
              <a:ea typeface="Calibri"/>
              <a:cs typeface="Calibri"/>
              <a:sym typeface="Calibri"/>
            </a:endParaRPr>
          </a:p>
        </p:txBody>
      </p:sp>
      <p:sp>
        <p:nvSpPr>
          <p:cNvPr id="2289" name="Google Shape;2289;p12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290" name="Google Shape;2290;p121"/>
          <p:cNvSpPr/>
          <p:nvPr/>
        </p:nvSpPr>
        <p:spPr>
          <a:xfrm>
            <a:off x="4859925" y="2888700"/>
            <a:ext cx="4166400" cy="1849800"/>
          </a:xfrm>
          <a:prstGeom prst="roundRect">
            <a:avLst>
              <a:gd fmla="val 16667"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21"/>
          <p:cNvSpPr txBox="1"/>
          <p:nvPr>
            <p:ph idx="1" type="body"/>
          </p:nvPr>
        </p:nvSpPr>
        <p:spPr>
          <a:xfrm>
            <a:off x="5008350" y="3054875"/>
            <a:ext cx="2886300" cy="184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200">
                <a:solidFill>
                  <a:srgbClr val="000000"/>
                </a:solidFill>
                <a:latin typeface="Calibri"/>
                <a:ea typeface="Calibri"/>
                <a:cs typeface="Calibri"/>
                <a:sym typeface="Calibri"/>
              </a:rPr>
              <a:t>Jane starts review of the Mike’s pull request</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rPr lang="tr-TR" sz="1200">
                <a:solidFill>
                  <a:srgbClr val="000000"/>
                </a:solidFill>
                <a:latin typeface="Calibri"/>
                <a:ea typeface="Calibri"/>
                <a:cs typeface="Calibri"/>
                <a:sym typeface="Calibri"/>
              </a:rPr>
              <a:t>Optionally </a:t>
            </a:r>
            <a:r>
              <a:rPr b="1" lang="tr-TR" sz="1200">
                <a:solidFill>
                  <a:srgbClr val="000000"/>
                </a:solidFill>
                <a:latin typeface="Calibri"/>
                <a:ea typeface="Calibri"/>
                <a:cs typeface="Calibri"/>
                <a:sym typeface="Calibri"/>
              </a:rPr>
              <a:t>pulls</a:t>
            </a:r>
            <a:r>
              <a:rPr lang="tr-TR" sz="1200">
                <a:solidFill>
                  <a:srgbClr val="000000"/>
                </a:solidFill>
                <a:latin typeface="Calibri"/>
                <a:ea typeface="Calibri"/>
                <a:cs typeface="Calibri"/>
                <a:sym typeface="Calibri"/>
              </a:rPr>
              <a:t> updates and checkouts </a:t>
            </a:r>
            <a:r>
              <a:rPr b="1" lang="tr-TR" sz="1200">
                <a:solidFill>
                  <a:srgbClr val="000000"/>
                </a:solidFill>
                <a:latin typeface="Calibri"/>
                <a:ea typeface="Calibri"/>
                <a:cs typeface="Calibri"/>
                <a:sym typeface="Calibri"/>
              </a:rPr>
              <a:t>feature-1</a:t>
            </a:r>
            <a:r>
              <a:rPr lang="tr-TR" sz="1200">
                <a:solidFill>
                  <a:srgbClr val="000000"/>
                </a:solidFill>
                <a:latin typeface="Calibri"/>
                <a:ea typeface="Calibri"/>
                <a:cs typeface="Calibri"/>
                <a:sym typeface="Calibri"/>
              </a:rPr>
              <a:t> branch to verfy how new feature works.</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rPr lang="tr-TR" sz="1200">
                <a:solidFill>
                  <a:srgbClr val="000000"/>
                </a:solidFill>
                <a:latin typeface="Calibri"/>
                <a:ea typeface="Calibri"/>
                <a:cs typeface="Calibri"/>
                <a:sym typeface="Calibri"/>
              </a:rPr>
              <a:t>Add some comments for specific blocks of code and asks for changes</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t/>
            </a:r>
            <a:endParaRPr sz="1200">
              <a:solidFill>
                <a:srgbClr val="000000"/>
              </a:solidFill>
              <a:latin typeface="Calibri"/>
              <a:ea typeface="Calibri"/>
              <a:cs typeface="Calibri"/>
              <a:sym typeface="Calibri"/>
            </a:endParaRPr>
          </a:p>
          <a:p>
            <a:pPr indent="0" lvl="0" marL="457200" rtl="0" algn="l">
              <a:spcBef>
                <a:spcPts val="600"/>
              </a:spcBef>
              <a:spcAft>
                <a:spcPts val="0"/>
              </a:spcAft>
              <a:buNone/>
            </a:pPr>
            <a:r>
              <a:t/>
            </a:r>
            <a:endParaRPr sz="1200">
              <a:solidFill>
                <a:srgbClr val="000000"/>
              </a:solidFill>
              <a:latin typeface="Calibri"/>
              <a:ea typeface="Calibri"/>
              <a:cs typeface="Calibri"/>
              <a:sym typeface="Calibri"/>
            </a:endParaRPr>
          </a:p>
        </p:txBody>
      </p:sp>
      <p:sp>
        <p:nvSpPr>
          <p:cNvPr id="2292" name="Google Shape;2292;p121"/>
          <p:cNvSpPr/>
          <p:nvPr/>
        </p:nvSpPr>
        <p:spPr>
          <a:xfrm>
            <a:off x="3910425" y="8911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sp>
        <p:nvSpPr>
          <p:cNvPr id="2293" name="Google Shape;2293;p121"/>
          <p:cNvSpPr/>
          <p:nvPr/>
        </p:nvSpPr>
        <p:spPr>
          <a:xfrm>
            <a:off x="3910425" y="1195950"/>
            <a:ext cx="7944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000"/>
              <a:t>commit</a:t>
            </a:r>
            <a:endParaRPr b="1" sz="1000"/>
          </a:p>
        </p:txBody>
      </p:sp>
      <p:sp>
        <p:nvSpPr>
          <p:cNvPr id="2294" name="Google Shape;2294;p121"/>
          <p:cNvSpPr txBox="1"/>
          <p:nvPr/>
        </p:nvSpPr>
        <p:spPr>
          <a:xfrm>
            <a:off x="4051275" y="1375050"/>
            <a:ext cx="375900" cy="3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tr-TR" sz="2100"/>
              <a:t>😊</a:t>
            </a:r>
            <a:endParaRPr sz="2100"/>
          </a:p>
        </p:txBody>
      </p:sp>
      <p:sp>
        <p:nvSpPr>
          <p:cNvPr id="2295" name="Google Shape;2295;p121"/>
          <p:cNvSpPr/>
          <p:nvPr/>
        </p:nvSpPr>
        <p:spPr>
          <a:xfrm>
            <a:off x="3910425" y="18817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sp>
        <p:nvSpPr>
          <p:cNvPr id="2296" name="Google Shape;2296;p121"/>
          <p:cNvSpPr txBox="1"/>
          <p:nvPr/>
        </p:nvSpPr>
        <p:spPr>
          <a:xfrm>
            <a:off x="2340825" y="686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sp>
        <p:nvSpPr>
          <p:cNvPr id="2297" name="Google Shape;2297;p121"/>
          <p:cNvSpPr txBox="1"/>
          <p:nvPr/>
        </p:nvSpPr>
        <p:spPr>
          <a:xfrm>
            <a:off x="6760425" y="28203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pic>
        <p:nvPicPr>
          <p:cNvPr id="2298" name="Google Shape;2298;p121"/>
          <p:cNvPicPr preferRelativeResize="0"/>
          <p:nvPr/>
        </p:nvPicPr>
        <p:blipFill>
          <a:blip r:embed="rId3">
            <a:alphaModFix/>
          </a:blip>
          <a:stretch>
            <a:fillRect/>
          </a:stretch>
        </p:blipFill>
        <p:spPr>
          <a:xfrm>
            <a:off x="8210350" y="3084800"/>
            <a:ext cx="346918" cy="359401"/>
          </a:xfrm>
          <a:prstGeom prst="rect">
            <a:avLst/>
          </a:prstGeom>
          <a:noFill/>
          <a:ln>
            <a:noFill/>
          </a:ln>
        </p:spPr>
      </p:pic>
      <p:sp>
        <p:nvSpPr>
          <p:cNvPr id="2299" name="Google Shape;2299;p121"/>
          <p:cNvSpPr/>
          <p:nvPr/>
        </p:nvSpPr>
        <p:spPr>
          <a:xfrm>
            <a:off x="8259650" y="3556300"/>
            <a:ext cx="205500" cy="255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21"/>
          <p:cNvSpPr/>
          <p:nvPr/>
        </p:nvSpPr>
        <p:spPr>
          <a:xfrm>
            <a:off x="8034150" y="4015350"/>
            <a:ext cx="861600" cy="2553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000"/>
              <a:t>comments</a:t>
            </a:r>
            <a:endParaRPr b="1" sz="1000"/>
          </a:p>
        </p:txBody>
      </p:sp>
      <p:cxnSp>
        <p:nvCxnSpPr>
          <p:cNvPr id="2301" name="Google Shape;2301;p121"/>
          <p:cNvCxnSpPr/>
          <p:nvPr/>
        </p:nvCxnSpPr>
        <p:spPr>
          <a:xfrm>
            <a:off x="374850" y="810875"/>
            <a:ext cx="0" cy="3887100"/>
          </a:xfrm>
          <a:prstGeom prst="straightConnector1">
            <a:avLst/>
          </a:prstGeom>
          <a:noFill/>
          <a:ln cap="flat" cmpd="sng" w="9525">
            <a:solidFill>
              <a:schemeClr val="dk2"/>
            </a:solidFill>
            <a:prstDash val="solid"/>
            <a:round/>
            <a:headEnd len="med" w="med" type="none"/>
            <a:tailEnd len="med" w="med" type="triangle"/>
          </a:ln>
        </p:spPr>
      </p:cxnSp>
      <p:sp>
        <p:nvSpPr>
          <p:cNvPr id="2302" name="Google Shape;2302;p121"/>
          <p:cNvSpPr txBox="1"/>
          <p:nvPr/>
        </p:nvSpPr>
        <p:spPr>
          <a:xfrm>
            <a:off x="41975" y="2271225"/>
            <a:ext cx="489300" cy="35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800">
                <a:latin typeface="Barlow Light"/>
                <a:ea typeface="Barlow Light"/>
                <a:cs typeface="Barlow Light"/>
                <a:sym typeface="Barlow Light"/>
              </a:rPr>
              <a:t>Time</a:t>
            </a:r>
            <a:endParaRPr sz="800">
              <a:latin typeface="Barlow Light"/>
              <a:ea typeface="Barlow Light"/>
              <a:cs typeface="Barlow Light"/>
              <a:sym typeface="Barlow Light"/>
            </a:endParaRPr>
          </a:p>
        </p:txBody>
      </p:sp>
      <p:pic>
        <p:nvPicPr>
          <p:cNvPr id="2303" name="Google Shape;2303;p121"/>
          <p:cNvPicPr preferRelativeResize="0"/>
          <p:nvPr/>
        </p:nvPicPr>
        <p:blipFill>
          <a:blip r:embed="rId4">
            <a:alphaModFix/>
          </a:blip>
          <a:stretch>
            <a:fillRect/>
          </a:stretch>
        </p:blipFill>
        <p:spPr>
          <a:xfrm>
            <a:off x="3980450" y="2771075"/>
            <a:ext cx="346925" cy="346925"/>
          </a:xfrm>
          <a:prstGeom prst="rect">
            <a:avLst/>
          </a:prstGeom>
          <a:noFill/>
          <a:ln>
            <a:noFill/>
          </a:ln>
        </p:spPr>
      </p:pic>
      <p:pic>
        <p:nvPicPr>
          <p:cNvPr id="2304" name="Google Shape;2304;p121"/>
          <p:cNvPicPr preferRelativeResize="0"/>
          <p:nvPr/>
        </p:nvPicPr>
        <p:blipFill>
          <a:blip r:embed="rId5">
            <a:alphaModFix/>
          </a:blip>
          <a:stretch>
            <a:fillRect/>
          </a:stretch>
        </p:blipFill>
        <p:spPr>
          <a:xfrm>
            <a:off x="4343988" y="2771070"/>
            <a:ext cx="346924" cy="346926"/>
          </a:xfrm>
          <a:prstGeom prst="rect">
            <a:avLst/>
          </a:prstGeom>
          <a:noFill/>
          <a:ln>
            <a:noFill/>
          </a:ln>
        </p:spPr>
      </p:pic>
      <p:grpSp>
        <p:nvGrpSpPr>
          <p:cNvPr id="2305" name="Google Shape;2305;p121"/>
          <p:cNvGrpSpPr/>
          <p:nvPr/>
        </p:nvGrpSpPr>
        <p:grpSpPr>
          <a:xfrm>
            <a:off x="4051275" y="2289063"/>
            <a:ext cx="118200" cy="330000"/>
            <a:chOff x="1910400" y="3710125"/>
            <a:chExt cx="118200" cy="330000"/>
          </a:xfrm>
        </p:grpSpPr>
        <p:sp>
          <p:nvSpPr>
            <p:cNvPr id="2306" name="Google Shape;2306;p121"/>
            <p:cNvSpPr/>
            <p:nvPr/>
          </p:nvSpPr>
          <p:spPr>
            <a:xfrm>
              <a:off x="1910400" y="3710125"/>
              <a:ext cx="118200" cy="10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21"/>
            <p:cNvSpPr/>
            <p:nvPr/>
          </p:nvSpPr>
          <p:spPr>
            <a:xfrm>
              <a:off x="1910400" y="3938725"/>
              <a:ext cx="118200" cy="10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8" name="Google Shape;2308;p121"/>
            <p:cNvCxnSpPr>
              <a:stCxn id="2306" idx="4"/>
              <a:endCxn id="2307" idx="0"/>
            </p:cNvCxnSpPr>
            <p:nvPr/>
          </p:nvCxnSpPr>
          <p:spPr>
            <a:xfrm>
              <a:off x="1969500" y="3811525"/>
              <a:ext cx="0" cy="127200"/>
            </a:xfrm>
            <a:prstGeom prst="straightConnector1">
              <a:avLst/>
            </a:prstGeom>
            <a:noFill/>
            <a:ln cap="flat" cmpd="sng" w="28575">
              <a:solidFill>
                <a:schemeClr val="dk2"/>
              </a:solidFill>
              <a:prstDash val="solid"/>
              <a:round/>
              <a:headEnd len="med" w="med" type="none"/>
              <a:tailEnd len="med" w="med" type="none"/>
            </a:ln>
          </p:spPr>
        </p:cxnSp>
      </p:grpSp>
      <p:grpSp>
        <p:nvGrpSpPr>
          <p:cNvPr id="2309" name="Google Shape;2309;p121"/>
          <p:cNvGrpSpPr/>
          <p:nvPr/>
        </p:nvGrpSpPr>
        <p:grpSpPr>
          <a:xfrm>
            <a:off x="4231725" y="2352213"/>
            <a:ext cx="167400" cy="278400"/>
            <a:chOff x="2318400" y="3914125"/>
            <a:chExt cx="167400" cy="278400"/>
          </a:xfrm>
        </p:grpSpPr>
        <p:sp>
          <p:nvSpPr>
            <p:cNvPr id="2310" name="Google Shape;2310;p121"/>
            <p:cNvSpPr/>
            <p:nvPr/>
          </p:nvSpPr>
          <p:spPr>
            <a:xfrm>
              <a:off x="2367600" y="4091125"/>
              <a:ext cx="118200" cy="101400"/>
            </a:xfrm>
            <a:prstGeom prst="ellipse">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1" name="Google Shape;2311;p121"/>
            <p:cNvCxnSpPr/>
            <p:nvPr/>
          </p:nvCxnSpPr>
          <p:spPr>
            <a:xfrm flipH="1" rot="5400000">
              <a:off x="2284050" y="3948475"/>
              <a:ext cx="177000" cy="108300"/>
            </a:xfrm>
            <a:prstGeom prst="curvedConnector3">
              <a:avLst>
                <a:gd fmla="val 50000" name="adj1"/>
              </a:avLst>
            </a:prstGeom>
            <a:noFill/>
            <a:ln cap="flat" cmpd="sng" w="19050">
              <a:solidFill>
                <a:srgbClr val="00FFFF"/>
              </a:solidFill>
              <a:prstDash val="solid"/>
              <a:round/>
              <a:headEnd len="med" w="med" type="none"/>
              <a:tailEnd len="med" w="med" type="stealth"/>
            </a:ln>
          </p:spPr>
        </p:cxn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122"/>
          <p:cNvSpPr/>
          <p:nvPr/>
        </p:nvSpPr>
        <p:spPr>
          <a:xfrm>
            <a:off x="668925" y="907500"/>
            <a:ext cx="4166400" cy="13764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22"/>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 process</a:t>
            </a:r>
            <a:endParaRPr b="1">
              <a:solidFill>
                <a:srgbClr val="429ED4"/>
              </a:solidFill>
              <a:latin typeface="Calibri"/>
              <a:ea typeface="Calibri"/>
              <a:cs typeface="Calibri"/>
              <a:sym typeface="Calibri"/>
            </a:endParaRPr>
          </a:p>
        </p:txBody>
      </p:sp>
      <p:sp>
        <p:nvSpPr>
          <p:cNvPr id="2318" name="Google Shape;2318;p122"/>
          <p:cNvSpPr txBox="1"/>
          <p:nvPr>
            <p:ph idx="1" type="body"/>
          </p:nvPr>
        </p:nvSpPr>
        <p:spPr>
          <a:xfrm>
            <a:off x="817350" y="1073675"/>
            <a:ext cx="3126600" cy="105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100">
                <a:solidFill>
                  <a:srgbClr val="000000"/>
                </a:solidFill>
                <a:latin typeface="Calibri"/>
                <a:ea typeface="Calibri"/>
                <a:cs typeface="Calibri"/>
                <a:sym typeface="Calibri"/>
              </a:rPr>
              <a:t>Mike is notified about comments and requested changes</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Makes additional changes requested by Jane</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Pushes changes to remote </a:t>
            </a:r>
            <a:endParaRPr sz="1100">
              <a:solidFill>
                <a:srgbClr val="000000"/>
              </a:solidFill>
              <a:latin typeface="Calibri"/>
              <a:ea typeface="Calibri"/>
              <a:cs typeface="Calibri"/>
              <a:sym typeface="Calibri"/>
            </a:endParaRPr>
          </a:p>
        </p:txBody>
      </p:sp>
      <p:sp>
        <p:nvSpPr>
          <p:cNvPr id="2319" name="Google Shape;2319;p12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320" name="Google Shape;2320;p122"/>
          <p:cNvSpPr/>
          <p:nvPr/>
        </p:nvSpPr>
        <p:spPr>
          <a:xfrm>
            <a:off x="4859925" y="2355300"/>
            <a:ext cx="4166400" cy="1126200"/>
          </a:xfrm>
          <a:prstGeom prst="roundRect">
            <a:avLst>
              <a:gd fmla="val 16667"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22"/>
          <p:cNvSpPr txBox="1"/>
          <p:nvPr>
            <p:ph idx="1" type="body"/>
          </p:nvPr>
        </p:nvSpPr>
        <p:spPr>
          <a:xfrm>
            <a:off x="5008350" y="2521475"/>
            <a:ext cx="2886300" cy="88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200">
                <a:solidFill>
                  <a:srgbClr val="000000"/>
                </a:solidFill>
                <a:latin typeface="Calibri"/>
                <a:ea typeface="Calibri"/>
                <a:cs typeface="Calibri"/>
                <a:sym typeface="Calibri"/>
              </a:rPr>
              <a:t>Jane is notified about new commits </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rPr lang="tr-TR" sz="1200">
                <a:solidFill>
                  <a:srgbClr val="000000"/>
                </a:solidFill>
                <a:latin typeface="Calibri"/>
                <a:ea typeface="Calibri"/>
                <a:cs typeface="Calibri"/>
                <a:sym typeface="Calibri"/>
              </a:rPr>
              <a:t>Happy with new changes and </a:t>
            </a:r>
            <a:r>
              <a:rPr b="1" lang="tr-TR" sz="1200">
                <a:solidFill>
                  <a:srgbClr val="000000"/>
                </a:solidFill>
                <a:latin typeface="Calibri"/>
                <a:ea typeface="Calibri"/>
                <a:cs typeface="Calibri"/>
                <a:sym typeface="Calibri"/>
              </a:rPr>
              <a:t>approves</a:t>
            </a:r>
            <a:r>
              <a:rPr lang="tr-TR" sz="1200">
                <a:solidFill>
                  <a:srgbClr val="000000"/>
                </a:solidFill>
                <a:latin typeface="Calibri"/>
                <a:ea typeface="Calibri"/>
                <a:cs typeface="Calibri"/>
                <a:sym typeface="Calibri"/>
              </a:rPr>
              <a:t> pull request</a:t>
            </a:r>
            <a:endParaRPr sz="1200">
              <a:solidFill>
                <a:srgbClr val="000000"/>
              </a:solidFill>
              <a:latin typeface="Calibri"/>
              <a:ea typeface="Calibri"/>
              <a:cs typeface="Calibri"/>
              <a:sym typeface="Calibri"/>
            </a:endParaRPr>
          </a:p>
        </p:txBody>
      </p:sp>
      <p:sp>
        <p:nvSpPr>
          <p:cNvPr id="2322" name="Google Shape;2322;p122"/>
          <p:cNvSpPr/>
          <p:nvPr/>
        </p:nvSpPr>
        <p:spPr>
          <a:xfrm>
            <a:off x="3918225" y="1515213"/>
            <a:ext cx="7944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000"/>
              <a:t>commit</a:t>
            </a:r>
            <a:endParaRPr b="1" sz="1000"/>
          </a:p>
        </p:txBody>
      </p:sp>
      <p:sp>
        <p:nvSpPr>
          <p:cNvPr id="2323" name="Google Shape;2323;p122"/>
          <p:cNvSpPr txBox="1"/>
          <p:nvPr/>
        </p:nvSpPr>
        <p:spPr>
          <a:xfrm>
            <a:off x="2340825" y="8391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sp>
        <p:nvSpPr>
          <p:cNvPr id="2324" name="Google Shape;2324;p122"/>
          <p:cNvSpPr txBox="1"/>
          <p:nvPr/>
        </p:nvSpPr>
        <p:spPr>
          <a:xfrm>
            <a:off x="6760425" y="22869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2325" name="Google Shape;2325;p122"/>
          <p:cNvCxnSpPr/>
          <p:nvPr/>
        </p:nvCxnSpPr>
        <p:spPr>
          <a:xfrm>
            <a:off x="374850" y="810875"/>
            <a:ext cx="0" cy="3887100"/>
          </a:xfrm>
          <a:prstGeom prst="straightConnector1">
            <a:avLst/>
          </a:prstGeom>
          <a:noFill/>
          <a:ln cap="flat" cmpd="sng" w="9525">
            <a:solidFill>
              <a:schemeClr val="dk2"/>
            </a:solidFill>
            <a:prstDash val="solid"/>
            <a:round/>
            <a:headEnd len="med" w="med" type="none"/>
            <a:tailEnd len="med" w="med" type="triangle"/>
          </a:ln>
        </p:spPr>
      </p:cxnSp>
      <p:sp>
        <p:nvSpPr>
          <p:cNvPr id="2326" name="Google Shape;2326;p122"/>
          <p:cNvSpPr txBox="1"/>
          <p:nvPr/>
        </p:nvSpPr>
        <p:spPr>
          <a:xfrm>
            <a:off x="41975" y="2423625"/>
            <a:ext cx="489300" cy="35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800">
                <a:latin typeface="Barlow Light"/>
                <a:ea typeface="Barlow Light"/>
                <a:cs typeface="Barlow Light"/>
                <a:sym typeface="Barlow Light"/>
              </a:rPr>
              <a:t>Time</a:t>
            </a:r>
            <a:endParaRPr sz="800">
              <a:latin typeface="Barlow Light"/>
              <a:ea typeface="Barlow Light"/>
              <a:cs typeface="Barlow Light"/>
              <a:sym typeface="Barlow Light"/>
            </a:endParaRPr>
          </a:p>
        </p:txBody>
      </p:sp>
      <p:pic>
        <p:nvPicPr>
          <p:cNvPr id="2327" name="Google Shape;2327;p122"/>
          <p:cNvPicPr preferRelativeResize="0"/>
          <p:nvPr/>
        </p:nvPicPr>
        <p:blipFill>
          <a:blip r:embed="rId3">
            <a:alphaModFix/>
          </a:blip>
          <a:stretch>
            <a:fillRect/>
          </a:stretch>
        </p:blipFill>
        <p:spPr>
          <a:xfrm>
            <a:off x="3936913" y="1065975"/>
            <a:ext cx="346925" cy="346925"/>
          </a:xfrm>
          <a:prstGeom prst="rect">
            <a:avLst/>
          </a:prstGeom>
          <a:noFill/>
          <a:ln>
            <a:noFill/>
          </a:ln>
        </p:spPr>
      </p:pic>
      <p:sp>
        <p:nvSpPr>
          <p:cNvPr id="2328" name="Google Shape;2328;p122"/>
          <p:cNvSpPr/>
          <p:nvPr/>
        </p:nvSpPr>
        <p:spPr>
          <a:xfrm rot="10800000">
            <a:off x="3975075" y="1875738"/>
            <a:ext cx="205500" cy="255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9" name="Google Shape;2329;p122"/>
          <p:cNvPicPr preferRelativeResize="0"/>
          <p:nvPr/>
        </p:nvPicPr>
        <p:blipFill>
          <a:blip r:embed="rId3">
            <a:alphaModFix/>
          </a:blip>
          <a:stretch>
            <a:fillRect/>
          </a:stretch>
        </p:blipFill>
        <p:spPr>
          <a:xfrm>
            <a:off x="8191238" y="2521475"/>
            <a:ext cx="346925" cy="346925"/>
          </a:xfrm>
          <a:prstGeom prst="rect">
            <a:avLst/>
          </a:prstGeom>
          <a:noFill/>
          <a:ln>
            <a:noFill/>
          </a:ln>
        </p:spPr>
      </p:pic>
      <p:sp>
        <p:nvSpPr>
          <p:cNvPr id="2330" name="Google Shape;2330;p122"/>
          <p:cNvSpPr txBox="1"/>
          <p:nvPr/>
        </p:nvSpPr>
        <p:spPr>
          <a:xfrm>
            <a:off x="8115050" y="2789350"/>
            <a:ext cx="375900" cy="3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tr-TR" sz="2100"/>
              <a:t>😊</a:t>
            </a:r>
            <a:endParaRPr sz="2100"/>
          </a:p>
        </p:txBody>
      </p:sp>
      <p:sp>
        <p:nvSpPr>
          <p:cNvPr id="2331" name="Google Shape;2331;p122"/>
          <p:cNvSpPr/>
          <p:nvPr/>
        </p:nvSpPr>
        <p:spPr>
          <a:xfrm>
            <a:off x="668925" y="3345900"/>
            <a:ext cx="4166400" cy="13764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22"/>
          <p:cNvSpPr txBox="1"/>
          <p:nvPr>
            <p:ph idx="1" type="body"/>
          </p:nvPr>
        </p:nvSpPr>
        <p:spPr>
          <a:xfrm>
            <a:off x="817350" y="3512075"/>
            <a:ext cx="3126600" cy="105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100">
                <a:solidFill>
                  <a:srgbClr val="000000"/>
                </a:solidFill>
                <a:latin typeface="Calibri"/>
                <a:ea typeface="Calibri"/>
                <a:cs typeface="Calibri"/>
                <a:sym typeface="Calibri"/>
              </a:rPr>
              <a:t>Merges changes from the feature-1 branch to the main </a:t>
            </a:r>
            <a:r>
              <a:rPr b="1" lang="tr-TR" sz="1100">
                <a:solidFill>
                  <a:srgbClr val="000000"/>
                </a:solidFill>
                <a:latin typeface="Calibri"/>
                <a:ea typeface="Calibri"/>
                <a:cs typeface="Calibri"/>
                <a:sym typeface="Calibri"/>
              </a:rPr>
              <a:t>master</a:t>
            </a:r>
            <a:r>
              <a:rPr lang="tr-TR" sz="1100">
                <a:solidFill>
                  <a:srgbClr val="000000"/>
                </a:solidFill>
                <a:latin typeface="Calibri"/>
                <a:ea typeface="Calibri"/>
                <a:cs typeface="Calibri"/>
                <a:sym typeface="Calibri"/>
              </a:rPr>
              <a:t> or </a:t>
            </a:r>
            <a:r>
              <a:rPr b="1" lang="tr-TR" sz="1100">
                <a:solidFill>
                  <a:srgbClr val="000000"/>
                </a:solidFill>
                <a:latin typeface="Calibri"/>
                <a:ea typeface="Calibri"/>
                <a:cs typeface="Calibri"/>
                <a:sym typeface="Calibri"/>
              </a:rPr>
              <a:t>release</a:t>
            </a:r>
            <a:r>
              <a:rPr lang="tr-TR" sz="1100">
                <a:solidFill>
                  <a:srgbClr val="000000"/>
                </a:solidFill>
                <a:latin typeface="Calibri"/>
                <a:ea typeface="Calibri"/>
                <a:cs typeface="Calibri"/>
                <a:sym typeface="Calibri"/>
              </a:rPr>
              <a:t> branch </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Closes pull request and deletes feature-1 branch</a:t>
            </a:r>
            <a:endParaRPr sz="1100">
              <a:solidFill>
                <a:srgbClr val="000000"/>
              </a:solidFill>
              <a:latin typeface="Calibri"/>
              <a:ea typeface="Calibri"/>
              <a:cs typeface="Calibri"/>
              <a:sym typeface="Calibri"/>
            </a:endParaRPr>
          </a:p>
        </p:txBody>
      </p:sp>
      <p:sp>
        <p:nvSpPr>
          <p:cNvPr id="2333" name="Google Shape;2333;p122"/>
          <p:cNvSpPr txBox="1"/>
          <p:nvPr/>
        </p:nvSpPr>
        <p:spPr>
          <a:xfrm>
            <a:off x="2340825" y="32775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pic>
        <p:nvPicPr>
          <p:cNvPr id="2334" name="Google Shape;2334;p122"/>
          <p:cNvPicPr preferRelativeResize="0"/>
          <p:nvPr/>
        </p:nvPicPr>
        <p:blipFill>
          <a:blip r:embed="rId4">
            <a:alphaModFix/>
          </a:blip>
          <a:stretch>
            <a:fillRect/>
          </a:stretch>
        </p:blipFill>
        <p:spPr>
          <a:xfrm>
            <a:off x="4180575" y="3570425"/>
            <a:ext cx="346925" cy="346925"/>
          </a:xfrm>
          <a:prstGeom prst="rect">
            <a:avLst/>
          </a:prstGeom>
          <a:noFill/>
          <a:ln>
            <a:noFill/>
          </a:ln>
        </p:spPr>
      </p:pic>
      <p:sp>
        <p:nvSpPr>
          <p:cNvPr id="2335" name="Google Shape;2335;p122"/>
          <p:cNvSpPr txBox="1"/>
          <p:nvPr/>
        </p:nvSpPr>
        <p:spPr>
          <a:xfrm>
            <a:off x="5421725" y="4358550"/>
            <a:ext cx="28242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New feature implemented !</a:t>
            </a:r>
            <a:endParaRPr b="1">
              <a:latin typeface="Barlow"/>
              <a:ea typeface="Barlow"/>
              <a:cs typeface="Barlow"/>
              <a:sym typeface="Barlow"/>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123"/>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Fork</a:t>
            </a:r>
            <a:endParaRPr b="1">
              <a:solidFill>
                <a:srgbClr val="429ED4"/>
              </a:solidFill>
              <a:latin typeface="Calibri"/>
              <a:ea typeface="Calibri"/>
              <a:cs typeface="Calibri"/>
              <a:sym typeface="Calibri"/>
            </a:endParaRPr>
          </a:p>
        </p:txBody>
      </p:sp>
      <p:sp>
        <p:nvSpPr>
          <p:cNvPr id="2341" name="Google Shape;2341;p123"/>
          <p:cNvSpPr txBox="1"/>
          <p:nvPr>
            <p:ph idx="1" type="body"/>
          </p:nvPr>
        </p:nvSpPr>
        <p:spPr>
          <a:xfrm>
            <a:off x="2289000" y="4375500"/>
            <a:ext cx="4490700" cy="695400"/>
          </a:xfrm>
          <a:prstGeom prst="rect">
            <a:avLst/>
          </a:prstGeom>
        </p:spPr>
        <p:txBody>
          <a:bodyPr anchorCtr="0" anchor="t" bIns="0" lIns="0" spcFirstLastPara="1" rIns="0" wrap="square" tIns="0">
            <a:noAutofit/>
          </a:bodyPr>
          <a:lstStyle/>
          <a:p>
            <a:pPr indent="0" lvl="0" marL="457200" rtl="0" algn="l">
              <a:spcBef>
                <a:spcPts val="600"/>
              </a:spcBef>
              <a:spcAft>
                <a:spcPts val="0"/>
              </a:spcAft>
              <a:buNone/>
            </a:pPr>
            <a:r>
              <a:rPr lang="tr-TR" sz="2400">
                <a:solidFill>
                  <a:srgbClr val="666666"/>
                </a:solidFill>
                <a:latin typeface="Calibri"/>
                <a:ea typeface="Calibri"/>
                <a:cs typeface="Calibri"/>
                <a:sym typeface="Calibri"/>
              </a:rPr>
              <a:t>A fork is a copy of a repository.</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2342" name="Google Shape;2342;p12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2343" name="Google Shape;2343;p123"/>
          <p:cNvPicPr preferRelativeResize="0"/>
          <p:nvPr/>
        </p:nvPicPr>
        <p:blipFill>
          <a:blip r:embed="rId3">
            <a:alphaModFix/>
          </a:blip>
          <a:stretch>
            <a:fillRect/>
          </a:stretch>
        </p:blipFill>
        <p:spPr>
          <a:xfrm>
            <a:off x="1910750" y="978850"/>
            <a:ext cx="5247206" cy="32290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grpSp>
        <p:nvGrpSpPr>
          <p:cNvPr id="2348" name="Google Shape;2348;p124"/>
          <p:cNvGrpSpPr/>
          <p:nvPr/>
        </p:nvGrpSpPr>
        <p:grpSpPr>
          <a:xfrm>
            <a:off x="5122427" y="287001"/>
            <a:ext cx="3841143" cy="3893303"/>
            <a:chOff x="5122427" y="668001"/>
            <a:chExt cx="3841143" cy="3893303"/>
          </a:xfrm>
        </p:grpSpPr>
        <p:grpSp>
          <p:nvGrpSpPr>
            <p:cNvPr id="2349" name="Google Shape;2349;p124"/>
            <p:cNvGrpSpPr/>
            <p:nvPr/>
          </p:nvGrpSpPr>
          <p:grpSpPr>
            <a:xfrm>
              <a:off x="5144045" y="893590"/>
              <a:ext cx="2833667" cy="2964311"/>
              <a:chOff x="3860721" y="1330073"/>
              <a:chExt cx="3544299" cy="3707706"/>
            </a:xfrm>
          </p:grpSpPr>
          <p:sp>
            <p:nvSpPr>
              <p:cNvPr id="2350" name="Google Shape;2350;p124"/>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1" name="Google Shape;2351;p124"/>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2" name="Google Shape;2352;p124"/>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3" name="Google Shape;2353;p124"/>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4" name="Google Shape;2354;p124"/>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5" name="Google Shape;2355;p124"/>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6" name="Google Shape;2356;p124"/>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7" name="Google Shape;2357;p124"/>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8" name="Google Shape;2358;p124"/>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9" name="Google Shape;2359;p124"/>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0" name="Google Shape;2360;p124"/>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1" name="Google Shape;2361;p124"/>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2" name="Google Shape;2362;p124"/>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3" name="Google Shape;2363;p124"/>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4" name="Google Shape;2364;p124"/>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5" name="Google Shape;2365;p124"/>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6" name="Google Shape;2366;p124"/>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7" name="Google Shape;2367;p124"/>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8" name="Google Shape;2368;p124"/>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9" name="Google Shape;2369;p124"/>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0" name="Google Shape;2370;p124"/>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1" name="Google Shape;2371;p124"/>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2" name="Google Shape;2372;p124"/>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3" name="Google Shape;2373;p124"/>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4" name="Google Shape;2374;p124"/>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5" name="Google Shape;2375;p124"/>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6" name="Google Shape;2376;p124"/>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7" name="Google Shape;2377;p124"/>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8" name="Google Shape;2378;p124"/>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9" name="Google Shape;2379;p124"/>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0" name="Google Shape;2380;p124"/>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1" name="Google Shape;2381;p124"/>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2" name="Google Shape;2382;p124"/>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3" name="Google Shape;2383;p124"/>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4" name="Google Shape;2384;p124"/>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5" name="Google Shape;2385;p124"/>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6" name="Google Shape;2386;p124"/>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7" name="Google Shape;2387;p124"/>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8" name="Google Shape;2388;p124"/>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9" name="Google Shape;2389;p124"/>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0" name="Google Shape;2390;p124"/>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1" name="Google Shape;2391;p124"/>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2" name="Google Shape;2392;p124"/>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3" name="Google Shape;2393;p124"/>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4" name="Google Shape;2394;p124"/>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5" name="Google Shape;2395;p124"/>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6" name="Google Shape;2396;p124"/>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7" name="Google Shape;2397;p124"/>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8" name="Google Shape;2398;p124"/>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9" name="Google Shape;2399;p124"/>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0" name="Google Shape;2400;p124"/>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1" name="Google Shape;2401;p124"/>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2" name="Google Shape;2402;p124"/>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3" name="Google Shape;2403;p124"/>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4" name="Google Shape;2404;p124"/>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5" name="Google Shape;2405;p124"/>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6" name="Google Shape;2406;p124"/>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7" name="Google Shape;2407;p124"/>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8" name="Google Shape;2408;p124"/>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9" name="Google Shape;2409;p124"/>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0" name="Google Shape;2410;p124"/>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1" name="Google Shape;2411;p124"/>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2" name="Google Shape;2412;p124"/>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3" name="Google Shape;2413;p124"/>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4" name="Google Shape;2414;p124"/>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5" name="Google Shape;2415;p124"/>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6" name="Google Shape;2416;p124"/>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7" name="Google Shape;2417;p124"/>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8" name="Google Shape;2418;p124"/>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9" name="Google Shape;2419;p124"/>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0" name="Google Shape;2420;p124"/>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1" name="Google Shape;2421;p124"/>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2" name="Google Shape;2422;p124"/>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3" name="Google Shape;2423;p124"/>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4" name="Google Shape;2424;p124"/>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5" name="Google Shape;2425;p124"/>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6" name="Google Shape;2426;p124"/>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7" name="Google Shape;2427;p124"/>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8" name="Google Shape;2428;p124"/>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9" name="Google Shape;2429;p124"/>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0" name="Google Shape;2430;p124"/>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1" name="Google Shape;2431;p124"/>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2" name="Google Shape;2432;p124"/>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3" name="Google Shape;2433;p124"/>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4" name="Google Shape;2434;p124"/>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5" name="Google Shape;2435;p124"/>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6" name="Google Shape;2436;p124"/>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7" name="Google Shape;2437;p124"/>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8" name="Google Shape;2438;p124"/>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9" name="Google Shape;2439;p124"/>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0" name="Google Shape;2440;p124"/>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1" name="Google Shape;2441;p124"/>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2" name="Google Shape;2442;p124"/>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3" name="Google Shape;2443;p124"/>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4" name="Google Shape;2444;p124"/>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5" name="Google Shape;2445;p124"/>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6" name="Google Shape;2446;p124"/>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7" name="Google Shape;2447;p124"/>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8" name="Google Shape;2448;p124"/>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9" name="Google Shape;2449;p124"/>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0" name="Google Shape;2450;p124"/>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1" name="Google Shape;2451;p124"/>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2" name="Google Shape;2452;p124"/>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3" name="Google Shape;2453;p124"/>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4" name="Google Shape;2454;p124"/>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5" name="Google Shape;2455;p124"/>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6" name="Google Shape;2456;p124"/>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57" name="Google Shape;2457;p124"/>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8" name="Google Shape;2458;p124"/>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9" name="Google Shape;2459;p124"/>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0" name="Google Shape;2460;p124"/>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1" name="Google Shape;2461;p124"/>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2" name="Google Shape;2462;p124"/>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3" name="Google Shape;2463;p124"/>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4" name="Google Shape;2464;p124"/>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5" name="Google Shape;2465;p124"/>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6" name="Google Shape;2466;p124"/>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7" name="Google Shape;2467;p124"/>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8" name="Google Shape;2468;p124"/>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9" name="Google Shape;2469;p124"/>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0" name="Google Shape;2470;p124"/>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1" name="Google Shape;2471;p124"/>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2" name="Google Shape;2472;p124"/>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3" name="Google Shape;2473;p124"/>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4" name="Google Shape;2474;p124"/>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5" name="Google Shape;2475;p124"/>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6" name="Google Shape;2476;p124"/>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7" name="Google Shape;2477;p124"/>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8" name="Google Shape;2478;p124"/>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9" name="Google Shape;2479;p124"/>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0" name="Google Shape;2480;p124"/>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1" name="Google Shape;2481;p124"/>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2" name="Google Shape;2482;p124"/>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3" name="Google Shape;2483;p124"/>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4" name="Google Shape;2484;p124"/>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5" name="Google Shape;2485;p124"/>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6" name="Google Shape;2486;p124"/>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7" name="Google Shape;2487;p124"/>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488" name="Google Shape;2488;p124"/>
            <p:cNvGrpSpPr/>
            <p:nvPr/>
          </p:nvGrpSpPr>
          <p:grpSpPr>
            <a:xfrm flipH="1">
              <a:off x="5678143" y="1227582"/>
              <a:ext cx="345795" cy="1043508"/>
              <a:chOff x="5678143" y="1151382"/>
              <a:chExt cx="345795" cy="1043508"/>
            </a:xfrm>
          </p:grpSpPr>
          <p:sp>
            <p:nvSpPr>
              <p:cNvPr id="2489" name="Google Shape;2489;p124"/>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0" name="Google Shape;2490;p124"/>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1" name="Google Shape;2491;p124"/>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2" name="Google Shape;2492;p124"/>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3" name="Google Shape;2493;p124"/>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4" name="Google Shape;2494;p124"/>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5" name="Google Shape;2495;p124"/>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6" name="Google Shape;2496;p124"/>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7" name="Google Shape;2497;p124"/>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8" name="Google Shape;2498;p124"/>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9" name="Google Shape;2499;p124"/>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0" name="Google Shape;2500;p124"/>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1" name="Google Shape;2501;p124"/>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2" name="Google Shape;2502;p124"/>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3" name="Google Shape;2503;p124"/>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4" name="Google Shape;2504;p124"/>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5" name="Google Shape;2505;p124"/>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06" name="Google Shape;2506;p124"/>
            <p:cNvGrpSpPr/>
            <p:nvPr/>
          </p:nvGrpSpPr>
          <p:grpSpPr>
            <a:xfrm>
              <a:off x="5122427" y="3292365"/>
              <a:ext cx="823270" cy="1268939"/>
              <a:chOff x="5490177" y="3555452"/>
              <a:chExt cx="823270" cy="1268939"/>
            </a:xfrm>
          </p:grpSpPr>
          <p:sp>
            <p:nvSpPr>
              <p:cNvPr id="2507" name="Google Shape;2507;p124"/>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8" name="Google Shape;2508;p124"/>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9" name="Google Shape;2509;p124"/>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0" name="Google Shape;2510;p124"/>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1" name="Google Shape;2511;p124"/>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2" name="Google Shape;2512;p124"/>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3" name="Google Shape;2513;p124"/>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4" name="Google Shape;2514;p124"/>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5" name="Google Shape;2515;p124"/>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6" name="Google Shape;2516;p124"/>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7" name="Google Shape;2517;p124"/>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8" name="Google Shape;2518;p124"/>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9" name="Google Shape;2519;p124"/>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0" name="Google Shape;2520;p124"/>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1" name="Google Shape;2521;p124"/>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2" name="Google Shape;2522;p124"/>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3" name="Google Shape;2523;p124"/>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4" name="Google Shape;2524;p124"/>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5" name="Google Shape;2525;p124"/>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6" name="Google Shape;2526;p124"/>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7" name="Google Shape;2527;p124"/>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8" name="Google Shape;2528;p124"/>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9" name="Google Shape;2529;p124"/>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0" name="Google Shape;2530;p124"/>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1" name="Google Shape;2531;p124"/>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2" name="Google Shape;2532;p124"/>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3" name="Google Shape;2533;p124"/>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4" name="Google Shape;2534;p124"/>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5" name="Google Shape;2535;p124"/>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6" name="Google Shape;2536;p124"/>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7" name="Google Shape;2537;p124"/>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38" name="Google Shape;2538;p124"/>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9" name="Google Shape;2539;p124"/>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0" name="Google Shape;2540;p124"/>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1" name="Google Shape;2541;p124"/>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2" name="Google Shape;2542;p124"/>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3" name="Google Shape;2543;p124"/>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4" name="Google Shape;2544;p124"/>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5" name="Google Shape;2545;p124"/>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6" name="Google Shape;2546;p124"/>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7" name="Google Shape;2547;p124"/>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8" name="Google Shape;2548;p124"/>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9" name="Google Shape;2549;p124"/>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0" name="Google Shape;2550;p124"/>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1" name="Google Shape;2551;p124"/>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2" name="Google Shape;2552;p124"/>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3" name="Google Shape;2553;p124"/>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4" name="Google Shape;2554;p124"/>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5" name="Google Shape;2555;p124"/>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6" name="Google Shape;2556;p124"/>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7" name="Google Shape;2557;p124"/>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8" name="Google Shape;2558;p124"/>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9" name="Google Shape;2559;p124"/>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0" name="Google Shape;2560;p124"/>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1" name="Google Shape;2561;p124"/>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2" name="Google Shape;2562;p124"/>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3" name="Google Shape;2563;p124"/>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4" name="Google Shape;2564;p124"/>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5" name="Google Shape;2565;p124"/>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6" name="Google Shape;2566;p124"/>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7" name="Google Shape;2567;p124"/>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8" name="Google Shape;2568;p124"/>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9" name="Google Shape;2569;p124"/>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0" name="Google Shape;2570;p124"/>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1" name="Google Shape;2571;p124"/>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2" name="Google Shape;2572;p124"/>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3" name="Google Shape;2573;p124"/>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574" name="Google Shape;2574;p124"/>
            <p:cNvGrpSpPr/>
            <p:nvPr/>
          </p:nvGrpSpPr>
          <p:grpSpPr>
            <a:xfrm>
              <a:off x="6544660" y="927098"/>
              <a:ext cx="264549" cy="200503"/>
              <a:chOff x="6621095" y="1452181"/>
              <a:chExt cx="330893" cy="250785"/>
            </a:xfrm>
          </p:grpSpPr>
          <p:sp>
            <p:nvSpPr>
              <p:cNvPr id="2575" name="Google Shape;2575;p12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6" name="Google Shape;2576;p12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7" name="Google Shape;2577;p12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8" name="Google Shape;2578;p12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9" name="Google Shape;2579;p12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80" name="Google Shape;2580;p124"/>
            <p:cNvGrpSpPr/>
            <p:nvPr/>
          </p:nvGrpSpPr>
          <p:grpSpPr>
            <a:xfrm>
              <a:off x="7210339" y="1314222"/>
              <a:ext cx="264549" cy="200503"/>
              <a:chOff x="6621095" y="1452181"/>
              <a:chExt cx="330893" cy="250785"/>
            </a:xfrm>
          </p:grpSpPr>
          <p:sp>
            <p:nvSpPr>
              <p:cNvPr id="2581" name="Google Shape;2581;p12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2" name="Google Shape;2582;p12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3" name="Google Shape;2583;p12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4" name="Google Shape;2584;p12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5" name="Google Shape;2585;p12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86" name="Google Shape;2586;p124"/>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7" name="Google Shape;2587;p124"/>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588" name="Google Shape;2588;p124"/>
            <p:cNvGrpSpPr/>
            <p:nvPr/>
          </p:nvGrpSpPr>
          <p:grpSpPr>
            <a:xfrm flipH="1">
              <a:off x="8183210" y="2407472"/>
              <a:ext cx="780359" cy="1195999"/>
              <a:chOff x="3975528" y="3303922"/>
              <a:chExt cx="780359" cy="1195999"/>
            </a:xfrm>
          </p:grpSpPr>
          <p:sp>
            <p:nvSpPr>
              <p:cNvPr id="2589" name="Google Shape;2589;p124"/>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0" name="Google Shape;2590;p124"/>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1" name="Google Shape;2591;p124"/>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2" name="Google Shape;2592;p124"/>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3" name="Google Shape;2593;p124"/>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4" name="Google Shape;2594;p124"/>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5" name="Google Shape;2595;p124"/>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6" name="Google Shape;2596;p124"/>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7" name="Google Shape;2597;p124"/>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8" name="Google Shape;2598;p124"/>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9" name="Google Shape;2599;p124"/>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0" name="Google Shape;2600;p124"/>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1" name="Google Shape;2601;p124"/>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2" name="Google Shape;2602;p124"/>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3" name="Google Shape;2603;p124"/>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4" name="Google Shape;2604;p124"/>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5" name="Google Shape;2605;p124"/>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6" name="Google Shape;2606;p124"/>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7" name="Google Shape;2607;p124"/>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8" name="Google Shape;2608;p124"/>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9" name="Google Shape;2609;p124"/>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0" name="Google Shape;2610;p124"/>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1" name="Google Shape;2611;p124"/>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2" name="Google Shape;2612;p124"/>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3" name="Google Shape;2613;p124"/>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4" name="Google Shape;2614;p124"/>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615" name="Google Shape;2615;p124"/>
              <p:cNvGrpSpPr/>
              <p:nvPr/>
            </p:nvGrpSpPr>
            <p:grpSpPr>
              <a:xfrm flipH="1">
                <a:off x="4321790" y="3621402"/>
                <a:ext cx="239004" cy="181217"/>
                <a:chOff x="6621095" y="1452181"/>
                <a:chExt cx="330893" cy="250785"/>
              </a:xfrm>
            </p:grpSpPr>
            <p:sp>
              <p:nvSpPr>
                <p:cNvPr id="2616" name="Google Shape;2616;p12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7" name="Google Shape;2617;p12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8" name="Google Shape;2618;p12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9" name="Google Shape;2619;p12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0" name="Google Shape;2620;p12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621" name="Google Shape;2621;p124"/>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2" name="Google Shape;2622;p124"/>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623" name="Google Shape;2623;p124"/>
          <p:cNvSpPr txBox="1"/>
          <p:nvPr>
            <p:ph type="ctrTitle"/>
          </p:nvPr>
        </p:nvSpPr>
        <p:spPr>
          <a:xfrm>
            <a:off x="737700" y="13190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b="1" lang="tr-TR" sz="9600">
                <a:solidFill>
                  <a:srgbClr val="429ED4"/>
                </a:solidFill>
                <a:latin typeface="Calibri"/>
                <a:ea typeface="Calibri"/>
                <a:cs typeface="Calibri"/>
                <a:sym typeface="Calibri"/>
              </a:rPr>
              <a:t>Git Session4</a:t>
            </a:r>
            <a:endParaRPr b="1" sz="9600">
              <a:solidFill>
                <a:srgbClr val="429ED4"/>
              </a:solidFill>
              <a:latin typeface="Calibri"/>
              <a:ea typeface="Calibri"/>
              <a:cs typeface="Calibri"/>
              <a:sym typeface="Calibri"/>
            </a:endParaRPr>
          </a:p>
          <a:p>
            <a:pPr indent="0" lvl="0" marL="0" rtl="0" algn="l">
              <a:lnSpc>
                <a:spcPct val="90000"/>
              </a:lnSpc>
              <a:spcBef>
                <a:spcPts val="0"/>
              </a:spcBef>
              <a:spcAft>
                <a:spcPts val="0"/>
              </a:spcAft>
              <a:buSzPts val="4800"/>
              <a:buNone/>
            </a:pPr>
            <a:r>
              <a:t/>
            </a:r>
            <a:endParaRPr b="1" sz="9600">
              <a:solidFill>
                <a:srgbClr val="429ED4"/>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12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629" name="Google Shape;2629;p125"/>
          <p:cNvSpPr txBox="1"/>
          <p:nvPr/>
        </p:nvSpPr>
        <p:spPr>
          <a:xfrm>
            <a:off x="24600" y="588075"/>
            <a:ext cx="3504900" cy="3973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600"/>
              </a:spcBef>
              <a:spcAft>
                <a:spcPts val="0"/>
              </a:spcAft>
              <a:buNone/>
            </a:pPr>
            <a:r>
              <a:rPr lang="tr-TR" sz="2100">
                <a:latin typeface="Calibri"/>
                <a:ea typeface="Calibri"/>
                <a:cs typeface="Calibri"/>
                <a:sym typeface="Calibri"/>
              </a:rPr>
              <a:t>git branch </a:t>
            </a:r>
            <a:r>
              <a:rPr lang="tr-TR" sz="1500">
                <a:solidFill>
                  <a:srgbClr val="FF0000"/>
                </a:solidFill>
                <a:latin typeface="Calibri"/>
                <a:ea typeface="Calibri"/>
                <a:cs typeface="Calibri"/>
                <a:sym typeface="Calibri"/>
              </a:rPr>
              <a:t>branch_name</a:t>
            </a:r>
            <a:endParaRPr sz="1500">
              <a:solidFill>
                <a:srgbClr val="FF0000"/>
              </a:solidFill>
              <a:latin typeface="Calibri"/>
              <a:ea typeface="Calibri"/>
              <a:cs typeface="Calibri"/>
              <a:sym typeface="Calibri"/>
            </a:endParaRPr>
          </a:p>
          <a:p>
            <a:pPr indent="0" lvl="0" marL="0" rtl="0" algn="l">
              <a:lnSpc>
                <a:spcPct val="110000"/>
              </a:lnSpc>
              <a:spcBef>
                <a:spcPts val="600"/>
              </a:spcBef>
              <a:spcAft>
                <a:spcPts val="0"/>
              </a:spcAft>
              <a:buNone/>
            </a:pPr>
            <a:r>
              <a:rPr lang="tr-TR" sz="2100">
                <a:latin typeface="Calibri"/>
                <a:ea typeface="Calibri"/>
                <a:cs typeface="Calibri"/>
                <a:sym typeface="Calibri"/>
              </a:rPr>
              <a:t>git branch</a:t>
            </a:r>
            <a:endParaRPr sz="2100">
              <a:latin typeface="Calibri"/>
              <a:ea typeface="Calibri"/>
              <a:cs typeface="Calibri"/>
              <a:sym typeface="Calibri"/>
            </a:endParaRPr>
          </a:p>
          <a:p>
            <a:pPr indent="0" lvl="0" marL="0" rtl="0" algn="l">
              <a:lnSpc>
                <a:spcPct val="110000"/>
              </a:lnSpc>
              <a:spcBef>
                <a:spcPts val="600"/>
              </a:spcBef>
              <a:spcAft>
                <a:spcPts val="0"/>
              </a:spcAft>
              <a:buNone/>
            </a:pPr>
            <a:r>
              <a:rPr lang="tr-TR" sz="2100">
                <a:latin typeface="Calibri"/>
                <a:ea typeface="Calibri"/>
                <a:cs typeface="Calibri"/>
                <a:sym typeface="Calibri"/>
              </a:rPr>
              <a:t>git branch -a</a:t>
            </a:r>
            <a:endParaRPr sz="2100">
              <a:latin typeface="Calibri"/>
              <a:ea typeface="Calibri"/>
              <a:cs typeface="Calibri"/>
              <a:sym typeface="Calibri"/>
            </a:endParaRPr>
          </a:p>
          <a:p>
            <a:pPr indent="0" lvl="0" marL="0" rtl="0" algn="l">
              <a:lnSpc>
                <a:spcPct val="110000"/>
              </a:lnSpc>
              <a:spcBef>
                <a:spcPts val="600"/>
              </a:spcBef>
              <a:spcAft>
                <a:spcPts val="0"/>
              </a:spcAft>
              <a:buNone/>
            </a:pPr>
            <a:r>
              <a:rPr lang="tr-TR" sz="2100">
                <a:latin typeface="Calibri"/>
                <a:ea typeface="Calibri"/>
                <a:cs typeface="Calibri"/>
                <a:sym typeface="Calibri"/>
              </a:rPr>
              <a:t>git checkout </a:t>
            </a:r>
            <a:r>
              <a:rPr lang="tr-TR" sz="1500">
                <a:solidFill>
                  <a:srgbClr val="FF0000"/>
                </a:solidFill>
                <a:latin typeface="Calibri"/>
                <a:ea typeface="Calibri"/>
                <a:cs typeface="Calibri"/>
                <a:sym typeface="Calibri"/>
              </a:rPr>
              <a:t>branch_name</a:t>
            </a:r>
            <a:endParaRPr sz="2100">
              <a:latin typeface="Calibri"/>
              <a:ea typeface="Calibri"/>
              <a:cs typeface="Calibri"/>
              <a:sym typeface="Calibri"/>
            </a:endParaRPr>
          </a:p>
          <a:p>
            <a:pPr indent="0" lvl="0" marL="0" rtl="0" algn="l">
              <a:lnSpc>
                <a:spcPct val="110000"/>
              </a:lnSpc>
              <a:spcBef>
                <a:spcPts val="600"/>
              </a:spcBef>
              <a:spcAft>
                <a:spcPts val="0"/>
              </a:spcAft>
              <a:buNone/>
            </a:pPr>
            <a:r>
              <a:rPr lang="tr-TR" sz="2100">
                <a:latin typeface="Calibri"/>
                <a:ea typeface="Calibri"/>
                <a:cs typeface="Calibri"/>
                <a:sym typeface="Calibri"/>
              </a:rPr>
              <a:t>git checkout -b </a:t>
            </a:r>
            <a:r>
              <a:rPr lang="tr-TR" sz="1500">
                <a:solidFill>
                  <a:srgbClr val="FF0000"/>
                </a:solidFill>
                <a:latin typeface="Calibri"/>
                <a:ea typeface="Calibri"/>
                <a:cs typeface="Calibri"/>
                <a:sym typeface="Calibri"/>
              </a:rPr>
              <a:t>branch_name</a:t>
            </a:r>
            <a:endParaRPr sz="1500">
              <a:solidFill>
                <a:srgbClr val="FF0000"/>
              </a:solidFill>
              <a:latin typeface="Calibri"/>
              <a:ea typeface="Calibri"/>
              <a:cs typeface="Calibri"/>
              <a:sym typeface="Calibri"/>
            </a:endParaRPr>
          </a:p>
          <a:p>
            <a:pPr indent="0" lvl="0" marL="0" rtl="0" algn="l">
              <a:lnSpc>
                <a:spcPct val="110000"/>
              </a:lnSpc>
              <a:spcBef>
                <a:spcPts val="600"/>
              </a:spcBef>
              <a:spcAft>
                <a:spcPts val="0"/>
              </a:spcAft>
              <a:buNone/>
            </a:pPr>
            <a:r>
              <a:rPr lang="tr-TR" sz="2100">
                <a:latin typeface="Calibri"/>
                <a:ea typeface="Calibri"/>
                <a:cs typeface="Calibri"/>
                <a:sym typeface="Calibri"/>
              </a:rPr>
              <a:t>git branch -d </a:t>
            </a:r>
            <a:r>
              <a:rPr lang="tr-TR" sz="1500">
                <a:solidFill>
                  <a:srgbClr val="FF0000"/>
                </a:solidFill>
                <a:latin typeface="Calibri"/>
                <a:ea typeface="Calibri"/>
                <a:cs typeface="Calibri"/>
                <a:sym typeface="Calibri"/>
              </a:rPr>
              <a:t>branch_name</a:t>
            </a:r>
            <a:endParaRPr sz="1500">
              <a:solidFill>
                <a:srgbClr val="FF0000"/>
              </a:solidFill>
              <a:latin typeface="Calibri"/>
              <a:ea typeface="Calibri"/>
              <a:cs typeface="Calibri"/>
              <a:sym typeface="Calibri"/>
            </a:endParaRPr>
          </a:p>
          <a:p>
            <a:pPr indent="0" lvl="0" marL="0" rtl="0" algn="l">
              <a:lnSpc>
                <a:spcPct val="110000"/>
              </a:lnSpc>
              <a:spcBef>
                <a:spcPts val="600"/>
              </a:spcBef>
              <a:spcAft>
                <a:spcPts val="0"/>
              </a:spcAft>
              <a:buNone/>
            </a:pPr>
            <a:r>
              <a:rPr lang="tr-TR" sz="2100">
                <a:latin typeface="Calibri"/>
                <a:ea typeface="Calibri"/>
                <a:cs typeface="Calibri"/>
                <a:sym typeface="Calibri"/>
              </a:rPr>
              <a:t>git branch -D </a:t>
            </a:r>
            <a:r>
              <a:rPr lang="tr-TR" sz="1500">
                <a:solidFill>
                  <a:srgbClr val="FF0000"/>
                </a:solidFill>
                <a:latin typeface="Calibri"/>
                <a:ea typeface="Calibri"/>
                <a:cs typeface="Calibri"/>
                <a:sym typeface="Calibri"/>
              </a:rPr>
              <a:t>branch_name</a:t>
            </a:r>
            <a:endParaRPr sz="1500">
              <a:solidFill>
                <a:srgbClr val="FF0000"/>
              </a:solidFill>
              <a:latin typeface="Calibri"/>
              <a:ea typeface="Calibri"/>
              <a:cs typeface="Calibri"/>
              <a:sym typeface="Calibri"/>
            </a:endParaRPr>
          </a:p>
          <a:p>
            <a:pPr indent="0" lvl="0" marL="0" rtl="0" algn="l">
              <a:lnSpc>
                <a:spcPct val="110000"/>
              </a:lnSpc>
              <a:spcBef>
                <a:spcPts val="600"/>
              </a:spcBef>
              <a:spcAft>
                <a:spcPts val="0"/>
              </a:spcAft>
              <a:buNone/>
            </a:pPr>
            <a:r>
              <a:rPr lang="tr-TR" sz="2100">
                <a:latin typeface="Calibri"/>
                <a:ea typeface="Calibri"/>
                <a:cs typeface="Calibri"/>
                <a:sym typeface="Calibri"/>
              </a:rPr>
              <a:t>git merge </a:t>
            </a:r>
            <a:r>
              <a:rPr lang="tr-TR" sz="1500">
                <a:solidFill>
                  <a:srgbClr val="FF0000"/>
                </a:solidFill>
                <a:latin typeface="Calibri"/>
                <a:ea typeface="Calibri"/>
                <a:cs typeface="Calibri"/>
                <a:sym typeface="Calibri"/>
              </a:rPr>
              <a:t>branch_name</a:t>
            </a:r>
            <a:endParaRPr sz="2100">
              <a:latin typeface="Calibri"/>
              <a:ea typeface="Calibri"/>
              <a:cs typeface="Calibri"/>
              <a:sym typeface="Calibri"/>
            </a:endParaRPr>
          </a:p>
          <a:p>
            <a:pPr indent="0" lvl="0" marL="0" rtl="0" algn="l">
              <a:lnSpc>
                <a:spcPct val="110000"/>
              </a:lnSpc>
              <a:spcBef>
                <a:spcPts val="600"/>
              </a:spcBef>
              <a:spcAft>
                <a:spcPts val="0"/>
              </a:spcAft>
              <a:buNone/>
            </a:pPr>
            <a:r>
              <a:t/>
            </a:r>
            <a:endParaRPr sz="1500">
              <a:solidFill>
                <a:srgbClr val="FF0000"/>
              </a:solidFill>
              <a:latin typeface="Calibri"/>
              <a:ea typeface="Calibri"/>
              <a:cs typeface="Calibri"/>
              <a:sym typeface="Calibri"/>
            </a:endParaRPr>
          </a:p>
          <a:p>
            <a:pPr indent="0" lvl="0" marL="0" rtl="0" algn="l">
              <a:lnSpc>
                <a:spcPct val="110000"/>
              </a:lnSpc>
              <a:spcBef>
                <a:spcPts val="600"/>
              </a:spcBef>
              <a:spcAft>
                <a:spcPts val="0"/>
              </a:spcAft>
              <a:buNone/>
            </a:pPr>
            <a:r>
              <a:t/>
            </a:r>
            <a:endParaRPr sz="1500">
              <a:solidFill>
                <a:srgbClr val="FF0000"/>
              </a:solidFill>
              <a:latin typeface="Calibri"/>
              <a:ea typeface="Calibri"/>
              <a:cs typeface="Calibri"/>
              <a:sym typeface="Calibri"/>
            </a:endParaRPr>
          </a:p>
          <a:p>
            <a:pPr indent="0" lvl="0" marL="0" rtl="0" algn="l">
              <a:lnSpc>
                <a:spcPct val="110000"/>
              </a:lnSpc>
              <a:spcBef>
                <a:spcPts val="600"/>
              </a:spcBef>
              <a:spcAft>
                <a:spcPts val="0"/>
              </a:spcAft>
              <a:buNone/>
            </a:pPr>
            <a:r>
              <a:t/>
            </a:r>
            <a:endParaRPr sz="2100">
              <a:latin typeface="Calibri"/>
              <a:ea typeface="Calibri"/>
              <a:cs typeface="Calibri"/>
              <a:sym typeface="Calibri"/>
            </a:endParaRPr>
          </a:p>
          <a:p>
            <a:pPr indent="0" lvl="0" marL="0" rtl="0" algn="l">
              <a:lnSpc>
                <a:spcPct val="110000"/>
              </a:lnSpc>
              <a:spcBef>
                <a:spcPts val="600"/>
              </a:spcBef>
              <a:spcAft>
                <a:spcPts val="0"/>
              </a:spcAft>
              <a:buNone/>
            </a:pPr>
            <a:r>
              <a:t/>
            </a:r>
            <a:endParaRPr sz="2100">
              <a:latin typeface="Calibri"/>
              <a:ea typeface="Calibri"/>
              <a:cs typeface="Calibri"/>
              <a:sym typeface="Calibri"/>
            </a:endParaRPr>
          </a:p>
          <a:p>
            <a:pPr indent="0" lvl="0" marL="0" rtl="0" algn="l">
              <a:lnSpc>
                <a:spcPct val="110000"/>
              </a:lnSpc>
              <a:spcBef>
                <a:spcPts val="600"/>
              </a:spcBef>
              <a:spcAft>
                <a:spcPts val="0"/>
              </a:spcAft>
              <a:buNone/>
            </a:pPr>
            <a:r>
              <a:t/>
            </a:r>
            <a:endParaRPr sz="1500">
              <a:solidFill>
                <a:srgbClr val="FF0000"/>
              </a:solidFill>
              <a:latin typeface="Calibri"/>
              <a:ea typeface="Calibri"/>
              <a:cs typeface="Calibri"/>
              <a:sym typeface="Calibri"/>
            </a:endParaRPr>
          </a:p>
          <a:p>
            <a:pPr indent="0" lvl="0" marL="0" rtl="0" algn="l">
              <a:lnSpc>
                <a:spcPct val="110000"/>
              </a:lnSpc>
              <a:spcBef>
                <a:spcPts val="600"/>
              </a:spcBef>
              <a:spcAft>
                <a:spcPts val="0"/>
              </a:spcAft>
              <a:buNone/>
            </a:pPr>
            <a:r>
              <a:t/>
            </a:r>
            <a:endParaRPr sz="2100">
              <a:solidFill>
                <a:srgbClr val="666666"/>
              </a:solidFill>
              <a:latin typeface="Calibri"/>
              <a:ea typeface="Calibri"/>
              <a:cs typeface="Calibri"/>
              <a:sym typeface="Calibri"/>
            </a:endParaRPr>
          </a:p>
        </p:txBody>
      </p:sp>
      <p:sp>
        <p:nvSpPr>
          <p:cNvPr id="2630" name="Google Shape;2630;p125"/>
          <p:cNvSpPr txBox="1"/>
          <p:nvPr>
            <p:ph type="title"/>
          </p:nvPr>
        </p:nvSpPr>
        <p:spPr>
          <a:xfrm>
            <a:off x="457200" y="192650"/>
            <a:ext cx="6455700" cy="5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Recap-Branches</a:t>
            </a:r>
            <a:endParaRPr b="1">
              <a:solidFill>
                <a:srgbClr val="429ED4"/>
              </a:solidFill>
              <a:latin typeface="Calibri"/>
              <a:ea typeface="Calibri"/>
              <a:cs typeface="Calibri"/>
              <a:sym typeface="Calibri"/>
            </a:endParaRPr>
          </a:p>
        </p:txBody>
      </p:sp>
      <p:pic>
        <p:nvPicPr>
          <p:cNvPr id="2631" name="Google Shape;2631;p125"/>
          <p:cNvPicPr preferRelativeResize="0"/>
          <p:nvPr/>
        </p:nvPicPr>
        <p:blipFill>
          <a:blip r:embed="rId3">
            <a:alphaModFix/>
          </a:blip>
          <a:stretch>
            <a:fillRect/>
          </a:stretch>
        </p:blipFill>
        <p:spPr>
          <a:xfrm>
            <a:off x="3167000" y="1097725"/>
            <a:ext cx="5515424" cy="2826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126"/>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Fast forward merge</a:t>
            </a:r>
            <a:endParaRPr sz="4000">
              <a:solidFill>
                <a:srgbClr val="741B47"/>
              </a:solidFill>
              <a:latin typeface="Raleway Medium"/>
              <a:ea typeface="Raleway Medium"/>
              <a:cs typeface="Raleway Medium"/>
              <a:sym typeface="Raleway Medium"/>
            </a:endParaRPr>
          </a:p>
        </p:txBody>
      </p:sp>
      <p:sp>
        <p:nvSpPr>
          <p:cNvPr id="2637" name="Google Shape;2637;p12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638" name="Google Shape;2638;p126"/>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26"/>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26"/>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26"/>
          <p:cNvSpPr/>
          <p:nvPr/>
        </p:nvSpPr>
        <p:spPr>
          <a:xfrm>
            <a:off x="3300825" y="15007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2642" name="Google Shape;2642;p126"/>
          <p:cNvSpPr/>
          <p:nvPr/>
        </p:nvSpPr>
        <p:spPr>
          <a:xfrm>
            <a:off x="3300825" y="10435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2643" name="Google Shape;2643;p126"/>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26"/>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26"/>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6" name="Google Shape;2646;p126"/>
          <p:cNvCxnSpPr>
            <a:stCxn id="2639" idx="1"/>
            <a:endCxn id="2638"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647" name="Google Shape;2647;p126"/>
          <p:cNvCxnSpPr>
            <a:stCxn id="2640" idx="1"/>
            <a:endCxn id="2639"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648" name="Google Shape;2648;p126"/>
          <p:cNvCxnSpPr>
            <a:stCxn id="2642" idx="2"/>
            <a:endCxn id="2641" idx="0"/>
          </p:cNvCxnSpPr>
          <p:nvPr/>
        </p:nvCxnSpPr>
        <p:spPr>
          <a:xfrm>
            <a:off x="3620925" y="12988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2649" name="Google Shape;2649;p126"/>
          <p:cNvCxnSpPr>
            <a:endCxn id="2640" idx="0"/>
          </p:cNvCxnSpPr>
          <p:nvPr/>
        </p:nvCxnSpPr>
        <p:spPr>
          <a:xfrm>
            <a:off x="3620925" y="17560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2650" name="Google Shape;2650;p126"/>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651" name="Google Shape;2651;p126"/>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652" name="Google Shape;2652;p126"/>
          <p:cNvCxnSpPr>
            <a:stCxn id="2643" idx="1"/>
            <a:endCxn id="2640"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2653" name="Google Shape;2653;p126"/>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2654" name="Google Shape;2654;p126"/>
          <p:cNvCxnSpPr>
            <a:stCxn id="2653" idx="0"/>
            <a:endCxn id="2645"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2655" name="Google Shape;2655;p126"/>
          <p:cNvCxnSpPr>
            <a:endCxn id="2638"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656" name="Google Shape;2656;p126"/>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sp>
        <p:nvSpPr>
          <p:cNvPr id="2657" name="Google Shape;2657;p126"/>
          <p:cNvSpPr txBox="1"/>
          <p:nvPr/>
        </p:nvSpPr>
        <p:spPr>
          <a:xfrm>
            <a:off x="4374075" y="918075"/>
            <a:ext cx="3675300" cy="2001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tr-TR" sz="1700">
                <a:solidFill>
                  <a:srgbClr val="980000"/>
                </a:solidFill>
                <a:latin typeface="Barlow"/>
                <a:ea typeface="Barlow"/>
                <a:cs typeface="Barlow"/>
                <a:sym typeface="Barlow"/>
              </a:rPr>
              <a:t>Fast forward merge is possible when there are no further commits in the receiving branch after the commit where feature branch was created</a:t>
            </a:r>
            <a:endParaRPr b="1" sz="1700">
              <a:solidFill>
                <a:srgbClr val="980000"/>
              </a:solidFill>
              <a:latin typeface="Barlow"/>
              <a:ea typeface="Barlow"/>
              <a:cs typeface="Barlow"/>
              <a:sym typeface="Barlow"/>
            </a:endParaRPr>
          </a:p>
        </p:txBody>
      </p:sp>
      <p:cxnSp>
        <p:nvCxnSpPr>
          <p:cNvPr id="2658" name="Google Shape;2658;p126"/>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2659" name="Google Shape;2659;p126"/>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127"/>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Fast forward merge</a:t>
            </a:r>
            <a:endParaRPr sz="4000">
              <a:solidFill>
                <a:srgbClr val="741B47"/>
              </a:solidFill>
              <a:latin typeface="Raleway Medium"/>
              <a:ea typeface="Raleway Medium"/>
              <a:cs typeface="Raleway Medium"/>
              <a:sym typeface="Raleway Medium"/>
            </a:endParaRPr>
          </a:p>
        </p:txBody>
      </p:sp>
      <p:sp>
        <p:nvSpPr>
          <p:cNvPr id="2665" name="Google Shape;2665;p12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666" name="Google Shape;2666;p127"/>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27"/>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27"/>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27"/>
          <p:cNvSpPr/>
          <p:nvPr/>
        </p:nvSpPr>
        <p:spPr>
          <a:xfrm>
            <a:off x="6425925" y="28228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2670" name="Google Shape;2670;p127"/>
          <p:cNvSpPr/>
          <p:nvPr/>
        </p:nvSpPr>
        <p:spPr>
          <a:xfrm>
            <a:off x="6425925" y="23656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2671" name="Google Shape;2671;p127"/>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27"/>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27"/>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4" name="Google Shape;2674;p127"/>
          <p:cNvCxnSpPr>
            <a:stCxn id="2667" idx="1"/>
            <a:endCxn id="2666"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675" name="Google Shape;2675;p127"/>
          <p:cNvCxnSpPr>
            <a:stCxn id="2668" idx="1"/>
            <a:endCxn id="2667"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676" name="Google Shape;2676;p127"/>
          <p:cNvCxnSpPr>
            <a:stCxn id="2670" idx="2"/>
            <a:endCxn id="2669" idx="0"/>
          </p:cNvCxnSpPr>
          <p:nvPr/>
        </p:nvCxnSpPr>
        <p:spPr>
          <a:xfrm>
            <a:off x="6746025" y="26209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2677" name="Google Shape;2677;p127"/>
          <p:cNvCxnSpPr/>
          <p:nvPr/>
        </p:nvCxnSpPr>
        <p:spPr>
          <a:xfrm>
            <a:off x="6746025" y="30781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2678" name="Google Shape;2678;p127"/>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679" name="Google Shape;2679;p127"/>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680" name="Google Shape;2680;p127"/>
          <p:cNvCxnSpPr>
            <a:stCxn id="2671" idx="1"/>
            <a:endCxn id="2668"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2681" name="Google Shape;2681;p127"/>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2682" name="Google Shape;2682;p127"/>
          <p:cNvCxnSpPr>
            <a:stCxn id="2681" idx="0"/>
            <a:endCxn id="2673"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2683" name="Google Shape;2683;p127"/>
          <p:cNvCxnSpPr>
            <a:endCxn id="2666"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684" name="Google Shape;2684;p127"/>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cxnSp>
        <p:nvCxnSpPr>
          <p:cNvPr id="2685" name="Google Shape;2685;p127"/>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2686" name="Google Shape;2686;p127"/>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2687" name="Google Shape;2687;p127"/>
          <p:cNvSpPr txBox="1"/>
          <p:nvPr/>
        </p:nvSpPr>
        <p:spPr>
          <a:xfrm>
            <a:off x="4660575" y="1239150"/>
            <a:ext cx="3102300" cy="44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tr-TR" sz="1700">
                <a:solidFill>
                  <a:srgbClr val="980000"/>
                </a:solidFill>
                <a:latin typeface="Barlow"/>
                <a:ea typeface="Barlow"/>
                <a:cs typeface="Barlow"/>
                <a:sym typeface="Barlow"/>
              </a:rPr>
              <a:t>git merge &lt;feature-branch&gt;</a:t>
            </a:r>
            <a:endParaRPr b="1" sz="1700">
              <a:solidFill>
                <a:srgbClr val="980000"/>
              </a:solidFill>
              <a:latin typeface="Barlow"/>
              <a:ea typeface="Barlow"/>
              <a:cs typeface="Barlow"/>
              <a:sym typeface="Barlow"/>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128"/>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3-way merge</a:t>
            </a:r>
            <a:endParaRPr sz="4000">
              <a:solidFill>
                <a:srgbClr val="741B47"/>
              </a:solidFill>
              <a:latin typeface="Raleway Medium"/>
              <a:ea typeface="Raleway Medium"/>
              <a:cs typeface="Raleway Medium"/>
              <a:sym typeface="Raleway Medium"/>
            </a:endParaRPr>
          </a:p>
        </p:txBody>
      </p:sp>
      <p:sp>
        <p:nvSpPr>
          <p:cNvPr id="2693" name="Google Shape;2693;p12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694" name="Google Shape;2694;p128"/>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28"/>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28"/>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28"/>
          <p:cNvSpPr/>
          <p:nvPr/>
        </p:nvSpPr>
        <p:spPr>
          <a:xfrm>
            <a:off x="5434425" y="15007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2698" name="Google Shape;2698;p128"/>
          <p:cNvSpPr/>
          <p:nvPr/>
        </p:nvSpPr>
        <p:spPr>
          <a:xfrm>
            <a:off x="5434425" y="10435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2699" name="Google Shape;2699;p128"/>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28"/>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28"/>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2" name="Google Shape;2702;p128"/>
          <p:cNvCxnSpPr>
            <a:stCxn id="2695" idx="1"/>
            <a:endCxn id="2694"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03" name="Google Shape;2703;p128"/>
          <p:cNvCxnSpPr>
            <a:stCxn id="2696" idx="1"/>
            <a:endCxn id="2695"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04" name="Google Shape;2704;p128"/>
          <p:cNvCxnSpPr>
            <a:stCxn id="2698" idx="2"/>
            <a:endCxn id="2697" idx="0"/>
          </p:cNvCxnSpPr>
          <p:nvPr/>
        </p:nvCxnSpPr>
        <p:spPr>
          <a:xfrm>
            <a:off x="5754525" y="12988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2705" name="Google Shape;2705;p128"/>
          <p:cNvCxnSpPr/>
          <p:nvPr/>
        </p:nvCxnSpPr>
        <p:spPr>
          <a:xfrm>
            <a:off x="5754525" y="17560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2706" name="Google Shape;2706;p128"/>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07" name="Google Shape;2707;p128"/>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08" name="Google Shape;2708;p128"/>
          <p:cNvCxnSpPr>
            <a:stCxn id="2699" idx="1"/>
            <a:endCxn id="2696"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2709" name="Google Shape;2709;p128"/>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2710" name="Google Shape;2710;p128"/>
          <p:cNvCxnSpPr>
            <a:stCxn id="2709" idx="0"/>
            <a:endCxn id="2701"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2711" name="Google Shape;2711;p128"/>
          <p:cNvCxnSpPr>
            <a:endCxn id="2694"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712" name="Google Shape;2712;p128"/>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cxnSp>
        <p:nvCxnSpPr>
          <p:cNvPr id="2713" name="Google Shape;2713;p128"/>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2714" name="Google Shape;2714;p128"/>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2715" name="Google Shape;2715;p128"/>
          <p:cNvSpPr/>
          <p:nvPr/>
        </p:nvSpPr>
        <p:spPr>
          <a:xfrm>
            <a:off x="43676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28"/>
          <p:cNvSpPr/>
          <p:nvPr/>
        </p:nvSpPr>
        <p:spPr>
          <a:xfrm>
            <a:off x="54344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7" name="Google Shape;2717;p128"/>
          <p:cNvCxnSpPr>
            <a:stCxn id="2715" idx="1"/>
          </p:cNvCxnSpPr>
          <p:nvPr/>
        </p:nvCxnSpPr>
        <p:spPr>
          <a:xfrm rot="10800000">
            <a:off x="39410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18" name="Google Shape;2718;p128"/>
          <p:cNvCxnSpPr>
            <a:stCxn id="2716" idx="1"/>
            <a:endCxn id="2715" idx="3"/>
          </p:cNvCxnSpPr>
          <p:nvPr/>
        </p:nvCxnSpPr>
        <p:spPr>
          <a:xfrm rot="10800000">
            <a:off x="50078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19" name="Google Shape;2719;p128"/>
          <p:cNvCxnSpPr/>
          <p:nvPr/>
        </p:nvCxnSpPr>
        <p:spPr>
          <a:xfrm flipH="1" rot="10800000">
            <a:off x="2687325" y="23383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720" name="Google Shape;2720;p128"/>
          <p:cNvSpPr txBox="1"/>
          <p:nvPr/>
        </p:nvSpPr>
        <p:spPr>
          <a:xfrm>
            <a:off x="2350100" y="3071475"/>
            <a:ext cx="794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Ancestor</a:t>
            </a:r>
            <a:endParaRPr sz="1000">
              <a:latin typeface="Barlow Light"/>
              <a:ea typeface="Barlow Light"/>
              <a:cs typeface="Barlow Light"/>
              <a:sym typeface="Barlow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455" name="Google Shape;455;p30"/>
          <p:cNvSpPr txBox="1"/>
          <p:nvPr>
            <p:ph type="title"/>
          </p:nvPr>
        </p:nvSpPr>
        <p:spPr>
          <a:xfrm>
            <a:off x="457200" y="192650"/>
            <a:ext cx="8154300" cy="72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Popularity</a:t>
            </a:r>
            <a:endParaRPr b="1">
              <a:solidFill>
                <a:srgbClr val="429ED4"/>
              </a:solidFill>
              <a:latin typeface="Calibri"/>
              <a:ea typeface="Calibri"/>
              <a:cs typeface="Calibri"/>
              <a:sym typeface="Calibri"/>
            </a:endParaRPr>
          </a:p>
        </p:txBody>
      </p:sp>
      <p:pic>
        <p:nvPicPr>
          <p:cNvPr id="456" name="Google Shape;456;p30"/>
          <p:cNvPicPr preferRelativeResize="0"/>
          <p:nvPr/>
        </p:nvPicPr>
        <p:blipFill>
          <a:blip r:embed="rId3">
            <a:alphaModFix/>
          </a:blip>
          <a:stretch>
            <a:fillRect/>
          </a:stretch>
        </p:blipFill>
        <p:spPr>
          <a:xfrm>
            <a:off x="1224413" y="1123600"/>
            <a:ext cx="6619875" cy="31813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129"/>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3-way merge</a:t>
            </a:r>
            <a:endParaRPr sz="4000">
              <a:solidFill>
                <a:srgbClr val="741B47"/>
              </a:solidFill>
              <a:latin typeface="Raleway Medium"/>
              <a:ea typeface="Raleway Medium"/>
              <a:cs typeface="Raleway Medium"/>
              <a:sym typeface="Raleway Medium"/>
            </a:endParaRPr>
          </a:p>
        </p:txBody>
      </p:sp>
      <p:sp>
        <p:nvSpPr>
          <p:cNvPr id="2726" name="Google Shape;2726;p12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727" name="Google Shape;2727;p129"/>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29"/>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29"/>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29"/>
          <p:cNvSpPr/>
          <p:nvPr/>
        </p:nvSpPr>
        <p:spPr>
          <a:xfrm>
            <a:off x="6501225" y="15007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2731" name="Google Shape;2731;p129"/>
          <p:cNvSpPr/>
          <p:nvPr/>
        </p:nvSpPr>
        <p:spPr>
          <a:xfrm>
            <a:off x="6501225" y="10435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2732" name="Google Shape;2732;p129"/>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29"/>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29"/>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5" name="Google Shape;2735;p129"/>
          <p:cNvCxnSpPr>
            <a:stCxn id="2728" idx="1"/>
            <a:endCxn id="2727"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36" name="Google Shape;2736;p129"/>
          <p:cNvCxnSpPr>
            <a:stCxn id="2729" idx="1"/>
            <a:endCxn id="2728"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37" name="Google Shape;2737;p129"/>
          <p:cNvCxnSpPr>
            <a:stCxn id="2731" idx="2"/>
            <a:endCxn id="2730" idx="0"/>
          </p:cNvCxnSpPr>
          <p:nvPr/>
        </p:nvCxnSpPr>
        <p:spPr>
          <a:xfrm>
            <a:off x="6821325" y="12988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2738" name="Google Shape;2738;p129"/>
          <p:cNvCxnSpPr/>
          <p:nvPr/>
        </p:nvCxnSpPr>
        <p:spPr>
          <a:xfrm>
            <a:off x="6821325" y="17560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2739" name="Google Shape;2739;p129"/>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40" name="Google Shape;2740;p129"/>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41" name="Google Shape;2741;p129"/>
          <p:cNvCxnSpPr>
            <a:stCxn id="2732" idx="1"/>
            <a:endCxn id="2729"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2742" name="Google Shape;2742;p129"/>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2743" name="Google Shape;2743;p129"/>
          <p:cNvCxnSpPr>
            <a:stCxn id="2742" idx="0"/>
            <a:endCxn id="2734"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2744" name="Google Shape;2744;p129"/>
          <p:cNvCxnSpPr>
            <a:endCxn id="2727"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745" name="Google Shape;2745;p129"/>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cxnSp>
        <p:nvCxnSpPr>
          <p:cNvPr id="2746" name="Google Shape;2746;p129"/>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2747" name="Google Shape;2747;p129"/>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2748" name="Google Shape;2748;p129"/>
          <p:cNvSpPr/>
          <p:nvPr/>
        </p:nvSpPr>
        <p:spPr>
          <a:xfrm>
            <a:off x="43676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29"/>
          <p:cNvSpPr/>
          <p:nvPr/>
        </p:nvSpPr>
        <p:spPr>
          <a:xfrm>
            <a:off x="54344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0" name="Google Shape;2750;p129"/>
          <p:cNvCxnSpPr>
            <a:stCxn id="2748" idx="1"/>
          </p:cNvCxnSpPr>
          <p:nvPr/>
        </p:nvCxnSpPr>
        <p:spPr>
          <a:xfrm rot="10800000">
            <a:off x="39410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51" name="Google Shape;2751;p129"/>
          <p:cNvCxnSpPr>
            <a:stCxn id="2749" idx="1"/>
            <a:endCxn id="2748" idx="3"/>
          </p:cNvCxnSpPr>
          <p:nvPr/>
        </p:nvCxnSpPr>
        <p:spPr>
          <a:xfrm rot="10800000">
            <a:off x="50078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52" name="Google Shape;2752;p129"/>
          <p:cNvCxnSpPr/>
          <p:nvPr/>
        </p:nvCxnSpPr>
        <p:spPr>
          <a:xfrm flipH="1" rot="10800000">
            <a:off x="2687325" y="23383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753" name="Google Shape;2753;p129"/>
          <p:cNvSpPr txBox="1"/>
          <p:nvPr/>
        </p:nvSpPr>
        <p:spPr>
          <a:xfrm>
            <a:off x="2350100" y="3071475"/>
            <a:ext cx="794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Ancestor</a:t>
            </a:r>
            <a:endParaRPr sz="1000">
              <a:latin typeface="Barlow Light"/>
              <a:ea typeface="Barlow Light"/>
              <a:cs typeface="Barlow Light"/>
              <a:sym typeface="Barlow Light"/>
            </a:endParaRPr>
          </a:p>
        </p:txBody>
      </p:sp>
      <p:sp>
        <p:nvSpPr>
          <p:cNvPr id="2754" name="Google Shape;2754;p129"/>
          <p:cNvSpPr/>
          <p:nvPr/>
        </p:nvSpPr>
        <p:spPr>
          <a:xfrm>
            <a:off x="6501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5" name="Google Shape;2755;p129"/>
          <p:cNvCxnSpPr>
            <a:stCxn id="2754" idx="1"/>
          </p:cNvCxnSpPr>
          <p:nvPr/>
        </p:nvCxnSpPr>
        <p:spPr>
          <a:xfrm rot="10800000">
            <a:off x="60746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756" name="Google Shape;2756;p129"/>
          <p:cNvCxnSpPr>
            <a:stCxn id="2754" idx="2"/>
            <a:endCxn id="2734" idx="3"/>
          </p:cNvCxnSpPr>
          <p:nvPr/>
        </p:nvCxnSpPr>
        <p:spPr>
          <a:xfrm flipH="1" rot="-5400000">
            <a:off x="6385425" y="2801550"/>
            <a:ext cx="1115700" cy="243900"/>
          </a:xfrm>
          <a:prstGeom prst="bentConnector4">
            <a:avLst>
              <a:gd fmla="val 41947" name="adj1"/>
              <a:gd fmla="val 197632" name="adj2"/>
            </a:avLst>
          </a:prstGeom>
          <a:noFill/>
          <a:ln cap="flat" cmpd="sng" w="9525">
            <a:solidFill>
              <a:schemeClr val="dk2"/>
            </a:solidFill>
            <a:prstDash val="solid"/>
            <a:round/>
            <a:headEnd len="med" w="med" type="none"/>
            <a:tailEnd len="med" w="med" type="none"/>
          </a:ln>
        </p:spPr>
      </p:cxnSp>
      <p:cxnSp>
        <p:nvCxnSpPr>
          <p:cNvPr id="2757" name="Google Shape;2757;p129"/>
          <p:cNvCxnSpPr/>
          <p:nvPr/>
        </p:nvCxnSpPr>
        <p:spPr>
          <a:xfrm flipH="1" rot="10800000">
            <a:off x="6084375" y="2368450"/>
            <a:ext cx="407100" cy="4014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758" name="Google Shape;2758;p129"/>
          <p:cNvSpPr txBox="1"/>
          <p:nvPr/>
        </p:nvSpPr>
        <p:spPr>
          <a:xfrm>
            <a:off x="5419275" y="2700600"/>
            <a:ext cx="10722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Merge commit</a:t>
            </a:r>
            <a:endParaRPr sz="1000">
              <a:latin typeface="Barlow Light"/>
              <a:ea typeface="Barlow Light"/>
              <a:cs typeface="Barlow Light"/>
              <a:sym typeface="Barlow 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130"/>
          <p:cNvSpPr txBox="1"/>
          <p:nvPr>
            <p:ph idx="12" type="sldNum"/>
          </p:nvPr>
        </p:nvSpPr>
        <p:spPr>
          <a:xfrm>
            <a:off x="8883175" y="4903875"/>
            <a:ext cx="2229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764" name="Google Shape;2764;p130"/>
          <p:cNvSpPr txBox="1"/>
          <p:nvPr>
            <p:ph idx="4294967295" type="ctrTitle"/>
          </p:nvPr>
        </p:nvSpPr>
        <p:spPr>
          <a:xfrm>
            <a:off x="2332850" y="1704913"/>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1"/>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 Repository</a:t>
            </a:r>
            <a:endParaRPr b="1">
              <a:solidFill>
                <a:srgbClr val="429ED4"/>
              </a:solidFill>
              <a:latin typeface="Calibri"/>
              <a:ea typeface="Calibri"/>
              <a:cs typeface="Calibri"/>
              <a:sym typeface="Calibri"/>
            </a:endParaRPr>
          </a:p>
        </p:txBody>
      </p:sp>
      <p:sp>
        <p:nvSpPr>
          <p:cNvPr id="462" name="Google Shape;462;p3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pic>
        <p:nvPicPr>
          <p:cNvPr id="463" name="Google Shape;463;p31"/>
          <p:cNvPicPr preferRelativeResize="0"/>
          <p:nvPr/>
        </p:nvPicPr>
        <p:blipFill>
          <a:blip r:embed="rId3">
            <a:alphaModFix/>
          </a:blip>
          <a:stretch>
            <a:fillRect/>
          </a:stretch>
        </p:blipFill>
        <p:spPr>
          <a:xfrm>
            <a:off x="3472450" y="881200"/>
            <a:ext cx="4201075" cy="3381100"/>
          </a:xfrm>
          <a:prstGeom prst="rect">
            <a:avLst/>
          </a:prstGeom>
          <a:noFill/>
          <a:ln>
            <a:noFill/>
          </a:ln>
        </p:spPr>
      </p:pic>
      <p:pic>
        <p:nvPicPr>
          <p:cNvPr id="464" name="Google Shape;464;p31"/>
          <p:cNvPicPr preferRelativeResize="0"/>
          <p:nvPr/>
        </p:nvPicPr>
        <p:blipFill>
          <a:blip r:embed="rId4">
            <a:alphaModFix/>
          </a:blip>
          <a:stretch>
            <a:fillRect/>
          </a:stretch>
        </p:blipFill>
        <p:spPr>
          <a:xfrm>
            <a:off x="943108" y="1543290"/>
            <a:ext cx="2529350" cy="2466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2"/>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470" name="Google Shape;470;p32"/>
          <p:cNvSpPr txBox="1"/>
          <p:nvPr>
            <p:ph idx="1" type="body"/>
          </p:nvPr>
        </p:nvSpPr>
        <p:spPr>
          <a:xfrm>
            <a:off x="457200" y="1904450"/>
            <a:ext cx="8265600" cy="1694400"/>
          </a:xfrm>
          <a:prstGeom prst="rect">
            <a:avLst/>
          </a:prstGeom>
        </p:spPr>
        <p:txBody>
          <a:bodyPr anchorCtr="0" anchor="t" bIns="0" lIns="0" spcFirstLastPara="1" rIns="0" wrap="square" tIns="0">
            <a:noAutofit/>
          </a:bodyPr>
          <a:lstStyle/>
          <a:p>
            <a:pPr indent="0" lvl="0" marL="0" rtl="0" algn="ctr">
              <a:lnSpc>
                <a:spcPct val="98181"/>
              </a:lnSpc>
              <a:spcBef>
                <a:spcPts val="1000"/>
              </a:spcBef>
              <a:spcAft>
                <a:spcPts val="0"/>
              </a:spcAft>
              <a:buNone/>
            </a:pPr>
            <a:r>
              <a:rPr lang="tr-TR" sz="4800">
                <a:solidFill>
                  <a:srgbClr val="429ED4"/>
                </a:solidFill>
                <a:latin typeface="Calibri"/>
                <a:ea typeface="Calibri"/>
                <a:cs typeface="Calibri"/>
                <a:sym typeface="Calibri"/>
              </a:rPr>
              <a:t>The Workflow</a:t>
            </a:r>
            <a:endParaRPr sz="4800">
              <a:solidFill>
                <a:srgbClr val="429ED4"/>
              </a:solidFill>
              <a:latin typeface="Calibri"/>
              <a:ea typeface="Calibri"/>
              <a:cs typeface="Calibri"/>
              <a:sym typeface="Calibri"/>
            </a:endParaRPr>
          </a:p>
        </p:txBody>
      </p:sp>
      <p:sp>
        <p:nvSpPr>
          <p:cNvPr id="471" name="Google Shape;471;p3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3"/>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Workflow</a:t>
            </a:r>
            <a:endParaRPr b="1">
              <a:solidFill>
                <a:srgbClr val="429ED4"/>
              </a:solidFill>
              <a:latin typeface="Calibri"/>
              <a:ea typeface="Calibri"/>
              <a:cs typeface="Calibri"/>
              <a:sym typeface="Calibri"/>
            </a:endParaRPr>
          </a:p>
        </p:txBody>
      </p:sp>
      <p:sp>
        <p:nvSpPr>
          <p:cNvPr id="477" name="Google Shape;477;p3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478" name="Google Shape;478;p33"/>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Where you work.Create new files, edit files delete files etc.</a:t>
            </a:r>
            <a:endParaRPr b="1">
              <a:solidFill>
                <a:srgbClr val="666666"/>
              </a:solidFill>
              <a:latin typeface="Calibri"/>
              <a:ea typeface="Calibri"/>
              <a:cs typeface="Calibri"/>
              <a:sym typeface="Calibri"/>
            </a:endParaRPr>
          </a:p>
        </p:txBody>
      </p:sp>
      <p:sp>
        <p:nvSpPr>
          <p:cNvPr id="479" name="Google Shape;479;p33"/>
          <p:cNvSpPr/>
          <p:nvPr/>
        </p:nvSpPr>
        <p:spPr>
          <a:xfrm>
            <a:off x="6038250" y="15679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Committed snapshots of your project will be stored here with a full version history.</a:t>
            </a:r>
            <a:endParaRPr b="1">
              <a:solidFill>
                <a:srgbClr val="666666"/>
              </a:solidFill>
              <a:latin typeface="Calibri"/>
              <a:ea typeface="Calibri"/>
              <a:cs typeface="Calibri"/>
              <a:sym typeface="Calibri"/>
            </a:endParaRPr>
          </a:p>
        </p:txBody>
      </p:sp>
      <p:sp>
        <p:nvSpPr>
          <p:cNvPr id="480" name="Google Shape;480;p33"/>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Before taking a snapshot, you’re taking the files to a stage. Prepare the files to be committed.</a:t>
            </a:r>
            <a:endParaRPr b="1">
              <a:solidFill>
                <a:srgbClr val="666666"/>
              </a:solidFill>
              <a:latin typeface="Calibri"/>
              <a:ea typeface="Calibri"/>
              <a:cs typeface="Calibri"/>
              <a:sym typeface="Calibri"/>
            </a:endParaRPr>
          </a:p>
        </p:txBody>
      </p:sp>
      <p:sp>
        <p:nvSpPr>
          <p:cNvPr id="481" name="Google Shape;481;p33"/>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482" name="Google Shape;482;p33"/>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483" name="Google Shape;483;p33"/>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484" name="Google Shape;484;p33"/>
          <p:cNvPicPr preferRelativeResize="0"/>
          <p:nvPr/>
        </p:nvPicPr>
        <p:blipFill>
          <a:blip r:embed="rId5">
            <a:alphaModFix/>
          </a:blip>
          <a:stretch>
            <a:fillRect/>
          </a:stretch>
        </p:blipFill>
        <p:spPr>
          <a:xfrm>
            <a:off x="5986827" y="3894125"/>
            <a:ext cx="1705048" cy="108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4"/>
          <p:cNvSpPr txBox="1"/>
          <p:nvPr>
            <p:ph type="title"/>
          </p:nvPr>
        </p:nvSpPr>
        <p:spPr>
          <a:xfrm>
            <a:off x="-74150" y="1812275"/>
            <a:ext cx="3257700" cy="162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tr-TR">
                <a:solidFill>
                  <a:srgbClr val="429ED4"/>
                </a:solidFill>
                <a:latin typeface="Calibri"/>
                <a:ea typeface="Calibri"/>
                <a:cs typeface="Calibri"/>
                <a:sym typeface="Calibri"/>
              </a:rPr>
              <a:t>Git Workflow</a:t>
            </a:r>
            <a:endParaRPr b="1">
              <a:solidFill>
                <a:srgbClr val="429ED4"/>
              </a:solidFill>
              <a:latin typeface="Calibri"/>
              <a:ea typeface="Calibri"/>
              <a:cs typeface="Calibri"/>
              <a:sym typeface="Calibri"/>
            </a:endParaRPr>
          </a:p>
        </p:txBody>
      </p:sp>
      <p:sp>
        <p:nvSpPr>
          <p:cNvPr id="490" name="Google Shape;490;p3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pic>
        <p:nvPicPr>
          <p:cNvPr id="491" name="Google Shape;491;p34"/>
          <p:cNvPicPr preferRelativeResize="0"/>
          <p:nvPr/>
        </p:nvPicPr>
        <p:blipFill>
          <a:blip r:embed="rId3">
            <a:alphaModFix/>
          </a:blip>
          <a:stretch>
            <a:fillRect/>
          </a:stretch>
        </p:blipFill>
        <p:spPr>
          <a:xfrm>
            <a:off x="3039525" y="168325"/>
            <a:ext cx="5495024" cy="464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5"/>
          <p:cNvSpPr txBox="1"/>
          <p:nvPr>
            <p:ph type="title"/>
          </p:nvPr>
        </p:nvSpPr>
        <p:spPr>
          <a:xfrm>
            <a:off x="457200" y="192649"/>
            <a:ext cx="5640900" cy="68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File Stages</a:t>
            </a:r>
            <a:endParaRPr b="1">
              <a:solidFill>
                <a:srgbClr val="429ED4"/>
              </a:solidFill>
              <a:latin typeface="Calibri"/>
              <a:ea typeface="Calibri"/>
              <a:cs typeface="Calibri"/>
              <a:sym typeface="Calibri"/>
            </a:endParaRPr>
          </a:p>
        </p:txBody>
      </p:sp>
      <p:sp>
        <p:nvSpPr>
          <p:cNvPr id="497" name="Google Shape;497;p3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cxnSp>
        <p:nvCxnSpPr>
          <p:cNvPr id="498" name="Google Shape;498;p35"/>
          <p:cNvCxnSpPr/>
          <p:nvPr/>
        </p:nvCxnSpPr>
        <p:spPr>
          <a:xfrm>
            <a:off x="2442125" y="1238000"/>
            <a:ext cx="0" cy="555900"/>
          </a:xfrm>
          <a:prstGeom prst="straightConnector1">
            <a:avLst/>
          </a:prstGeom>
          <a:noFill/>
          <a:ln cap="flat" cmpd="sng" w="38100">
            <a:solidFill>
              <a:srgbClr val="429ED4"/>
            </a:solidFill>
            <a:prstDash val="solid"/>
            <a:round/>
            <a:headEnd len="med" w="med" type="none"/>
            <a:tailEnd len="med" w="med" type="none"/>
          </a:ln>
        </p:spPr>
      </p:cxnSp>
      <p:cxnSp>
        <p:nvCxnSpPr>
          <p:cNvPr id="499" name="Google Shape;499;p35"/>
          <p:cNvCxnSpPr/>
          <p:nvPr/>
        </p:nvCxnSpPr>
        <p:spPr>
          <a:xfrm>
            <a:off x="2442125" y="2371275"/>
            <a:ext cx="0" cy="555900"/>
          </a:xfrm>
          <a:prstGeom prst="straightConnector1">
            <a:avLst/>
          </a:prstGeom>
          <a:noFill/>
          <a:ln cap="flat" cmpd="sng" w="38100">
            <a:solidFill>
              <a:srgbClr val="E26161"/>
            </a:solidFill>
            <a:prstDash val="solid"/>
            <a:round/>
            <a:headEnd len="med" w="med" type="none"/>
            <a:tailEnd len="med" w="med" type="none"/>
          </a:ln>
        </p:spPr>
      </p:cxnSp>
      <p:cxnSp>
        <p:nvCxnSpPr>
          <p:cNvPr id="500" name="Google Shape;500;p35"/>
          <p:cNvCxnSpPr/>
          <p:nvPr/>
        </p:nvCxnSpPr>
        <p:spPr>
          <a:xfrm>
            <a:off x="2442125" y="3504550"/>
            <a:ext cx="0" cy="555900"/>
          </a:xfrm>
          <a:prstGeom prst="straightConnector1">
            <a:avLst/>
          </a:prstGeom>
          <a:noFill/>
          <a:ln cap="flat" cmpd="sng" w="38100">
            <a:solidFill>
              <a:schemeClr val="accent6"/>
            </a:solidFill>
            <a:prstDash val="solid"/>
            <a:round/>
            <a:headEnd len="med" w="med" type="none"/>
            <a:tailEnd len="med" w="med" type="none"/>
          </a:ln>
        </p:spPr>
      </p:cxnSp>
      <p:sp>
        <p:nvSpPr>
          <p:cNvPr id="501" name="Google Shape;501;p35"/>
          <p:cNvSpPr txBox="1"/>
          <p:nvPr/>
        </p:nvSpPr>
        <p:spPr>
          <a:xfrm>
            <a:off x="252300" y="1238000"/>
            <a:ext cx="19401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429ED4"/>
                </a:solidFill>
                <a:latin typeface="Calibri"/>
                <a:ea typeface="Calibri"/>
                <a:cs typeface="Calibri"/>
                <a:sym typeface="Calibri"/>
              </a:rPr>
              <a:t>Committed</a:t>
            </a:r>
            <a:endParaRPr b="1" sz="2400">
              <a:solidFill>
                <a:srgbClr val="429ED4"/>
              </a:solidFill>
              <a:latin typeface="Calibri"/>
              <a:ea typeface="Calibri"/>
              <a:cs typeface="Calibri"/>
              <a:sym typeface="Calibri"/>
            </a:endParaRPr>
          </a:p>
        </p:txBody>
      </p:sp>
      <p:sp>
        <p:nvSpPr>
          <p:cNvPr id="502" name="Google Shape;502;p35"/>
          <p:cNvSpPr txBox="1"/>
          <p:nvPr/>
        </p:nvSpPr>
        <p:spPr>
          <a:xfrm>
            <a:off x="252300" y="2371275"/>
            <a:ext cx="19401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E26161"/>
                </a:solidFill>
                <a:latin typeface="Calibri"/>
                <a:ea typeface="Calibri"/>
                <a:cs typeface="Calibri"/>
                <a:sym typeface="Calibri"/>
              </a:rPr>
              <a:t>Modified</a:t>
            </a:r>
            <a:endParaRPr b="1" sz="2400">
              <a:solidFill>
                <a:srgbClr val="E26161"/>
              </a:solidFill>
              <a:latin typeface="Calibri"/>
              <a:ea typeface="Calibri"/>
              <a:cs typeface="Calibri"/>
              <a:sym typeface="Calibri"/>
            </a:endParaRPr>
          </a:p>
        </p:txBody>
      </p:sp>
      <p:sp>
        <p:nvSpPr>
          <p:cNvPr id="503" name="Google Shape;503;p35"/>
          <p:cNvSpPr txBox="1"/>
          <p:nvPr/>
        </p:nvSpPr>
        <p:spPr>
          <a:xfrm>
            <a:off x="252300" y="3504550"/>
            <a:ext cx="19401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chemeClr val="accent6"/>
                </a:solidFill>
                <a:latin typeface="Calibri"/>
                <a:ea typeface="Calibri"/>
                <a:cs typeface="Calibri"/>
                <a:sym typeface="Calibri"/>
              </a:rPr>
              <a:t>Staged</a:t>
            </a:r>
            <a:endParaRPr b="1" sz="2400">
              <a:solidFill>
                <a:schemeClr val="accent6"/>
              </a:solidFill>
              <a:latin typeface="Calibri"/>
              <a:ea typeface="Calibri"/>
              <a:cs typeface="Calibri"/>
              <a:sym typeface="Calibri"/>
            </a:endParaRPr>
          </a:p>
        </p:txBody>
      </p:sp>
      <p:sp>
        <p:nvSpPr>
          <p:cNvPr id="504" name="Google Shape;504;p35"/>
          <p:cNvSpPr txBox="1"/>
          <p:nvPr/>
        </p:nvSpPr>
        <p:spPr>
          <a:xfrm>
            <a:off x="2691850" y="1238000"/>
            <a:ext cx="58869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900">
                <a:solidFill>
                  <a:srgbClr val="666666"/>
                </a:solidFill>
                <a:latin typeface="Calibri"/>
                <a:ea typeface="Calibri"/>
                <a:cs typeface="Calibri"/>
                <a:sym typeface="Calibri"/>
              </a:rPr>
              <a:t>Unmodified changes from the last commit snapshot</a:t>
            </a:r>
            <a:endParaRPr b="1" sz="1900">
              <a:solidFill>
                <a:srgbClr val="666666"/>
              </a:solidFill>
              <a:latin typeface="Calibri"/>
              <a:ea typeface="Calibri"/>
              <a:cs typeface="Calibri"/>
              <a:sym typeface="Calibri"/>
            </a:endParaRPr>
          </a:p>
        </p:txBody>
      </p:sp>
      <p:sp>
        <p:nvSpPr>
          <p:cNvPr id="505" name="Google Shape;505;p35"/>
          <p:cNvSpPr txBox="1"/>
          <p:nvPr/>
        </p:nvSpPr>
        <p:spPr>
          <a:xfrm>
            <a:off x="2691850" y="2371275"/>
            <a:ext cx="58869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900">
                <a:solidFill>
                  <a:srgbClr val="666666"/>
                </a:solidFill>
                <a:latin typeface="Calibri"/>
                <a:ea typeface="Calibri"/>
                <a:cs typeface="Calibri"/>
                <a:sym typeface="Calibri"/>
              </a:rPr>
              <a:t>Changes made to files since last commit snapshot</a:t>
            </a:r>
            <a:endParaRPr b="1" sz="1900">
              <a:solidFill>
                <a:srgbClr val="666666"/>
              </a:solidFill>
              <a:latin typeface="Calibri"/>
              <a:ea typeface="Calibri"/>
              <a:cs typeface="Calibri"/>
              <a:sym typeface="Calibri"/>
            </a:endParaRPr>
          </a:p>
        </p:txBody>
      </p:sp>
      <p:sp>
        <p:nvSpPr>
          <p:cNvPr id="506" name="Google Shape;506;p35"/>
          <p:cNvSpPr txBox="1"/>
          <p:nvPr/>
        </p:nvSpPr>
        <p:spPr>
          <a:xfrm>
            <a:off x="2691850" y="3504550"/>
            <a:ext cx="63666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900">
                <a:solidFill>
                  <a:srgbClr val="666666"/>
                </a:solidFill>
                <a:latin typeface="Calibri"/>
                <a:ea typeface="Calibri"/>
                <a:cs typeface="Calibri"/>
                <a:sym typeface="Calibri"/>
              </a:rPr>
              <a:t>Changes marked to be added into the next commit snapshot</a:t>
            </a:r>
            <a:endParaRPr b="1" sz="1900">
              <a:solidFill>
                <a:srgbClr val="666666"/>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6"/>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Create a new file</a:t>
            </a:r>
            <a:endParaRPr b="1">
              <a:solidFill>
                <a:srgbClr val="429ED4"/>
              </a:solidFill>
              <a:latin typeface="Calibri"/>
              <a:ea typeface="Calibri"/>
              <a:cs typeface="Calibri"/>
              <a:sym typeface="Calibri"/>
            </a:endParaRPr>
          </a:p>
        </p:txBody>
      </p:sp>
      <p:sp>
        <p:nvSpPr>
          <p:cNvPr id="512" name="Google Shape;512;p3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513" name="Google Shape;513;p36"/>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chemeClr val="accent3"/>
                </a:solidFill>
                <a:latin typeface="Calibri"/>
                <a:ea typeface="Calibri"/>
                <a:cs typeface="Calibri"/>
                <a:sym typeface="Calibri"/>
              </a:rPr>
              <a:t>untracked file</a:t>
            </a:r>
            <a:endParaRPr b="1">
              <a:solidFill>
                <a:schemeClr val="accent3"/>
              </a:solidFill>
              <a:latin typeface="Calibri"/>
              <a:ea typeface="Calibri"/>
              <a:cs typeface="Calibri"/>
              <a:sym typeface="Calibri"/>
            </a:endParaRPr>
          </a:p>
        </p:txBody>
      </p:sp>
      <p:sp>
        <p:nvSpPr>
          <p:cNvPr id="514" name="Google Shape;514;p36"/>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Calibri"/>
              <a:ea typeface="Calibri"/>
              <a:cs typeface="Calibri"/>
              <a:sym typeface="Calibri"/>
            </a:endParaRPr>
          </a:p>
        </p:txBody>
      </p:sp>
      <p:sp>
        <p:nvSpPr>
          <p:cNvPr id="515" name="Google Shape;515;p36"/>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Calibri"/>
              <a:ea typeface="Calibri"/>
              <a:cs typeface="Calibri"/>
              <a:sym typeface="Calibri"/>
            </a:endParaRPr>
          </a:p>
        </p:txBody>
      </p:sp>
      <p:sp>
        <p:nvSpPr>
          <p:cNvPr id="516" name="Google Shape;516;p36"/>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17" name="Google Shape;517;p36"/>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518" name="Google Shape;518;p36"/>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519" name="Google Shape;519;p36"/>
          <p:cNvPicPr preferRelativeResize="0"/>
          <p:nvPr/>
        </p:nvPicPr>
        <p:blipFill>
          <a:blip r:embed="rId5">
            <a:alphaModFix/>
          </a:blip>
          <a:stretch>
            <a:fillRect/>
          </a:stretch>
        </p:blipFill>
        <p:spPr>
          <a:xfrm>
            <a:off x="5986827" y="3894125"/>
            <a:ext cx="1705048" cy="108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7"/>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Track/stage a file</a:t>
            </a:r>
            <a:endParaRPr b="1">
              <a:solidFill>
                <a:srgbClr val="429ED4"/>
              </a:solidFill>
              <a:latin typeface="Calibri"/>
              <a:ea typeface="Calibri"/>
              <a:cs typeface="Calibri"/>
              <a:sym typeface="Calibri"/>
            </a:endParaRPr>
          </a:p>
        </p:txBody>
      </p:sp>
      <p:sp>
        <p:nvSpPr>
          <p:cNvPr id="525" name="Google Shape;525;p3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526" name="Google Shape;526;p37"/>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a:p>
            <a:pPr indent="0" lvl="0" marL="0" rtl="0" algn="l">
              <a:spcBef>
                <a:spcPts val="0"/>
              </a:spcBef>
              <a:spcAft>
                <a:spcPts val="0"/>
              </a:spcAft>
              <a:buNone/>
            </a:pPr>
            <a:r>
              <a:t/>
            </a:r>
            <a:endParaRPr b="1">
              <a:solidFill>
                <a:schemeClr val="accent3"/>
              </a:solidFill>
              <a:latin typeface="Calibri"/>
              <a:ea typeface="Calibri"/>
              <a:cs typeface="Calibri"/>
              <a:sym typeface="Calibri"/>
            </a:endParaRPr>
          </a:p>
        </p:txBody>
      </p:sp>
      <p:sp>
        <p:nvSpPr>
          <p:cNvPr id="527" name="Google Shape;527;p37"/>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Calibri"/>
              <a:ea typeface="Calibri"/>
              <a:cs typeface="Calibri"/>
              <a:sym typeface="Calibri"/>
            </a:endParaRPr>
          </a:p>
        </p:txBody>
      </p:sp>
      <p:sp>
        <p:nvSpPr>
          <p:cNvPr id="528" name="Google Shape;528;p37"/>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p:txBody>
      </p:sp>
      <p:sp>
        <p:nvSpPr>
          <p:cNvPr id="529" name="Google Shape;529;p37"/>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30" name="Google Shape;530;p37"/>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531" name="Google Shape;531;p37"/>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532" name="Google Shape;532;p37"/>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533" name="Google Shape;533;p37"/>
          <p:cNvSpPr/>
          <p:nvPr/>
        </p:nvSpPr>
        <p:spPr>
          <a:xfrm>
            <a:off x="2086163" y="2233496"/>
            <a:ext cx="2791800" cy="7257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1667125" y="1920450"/>
            <a:ext cx="11247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add</a:t>
            </a:r>
            <a:endParaRPr b="1"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8"/>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Commit </a:t>
            </a:r>
            <a:endParaRPr b="1">
              <a:solidFill>
                <a:srgbClr val="429ED4"/>
              </a:solidFill>
              <a:latin typeface="Calibri"/>
              <a:ea typeface="Calibri"/>
              <a:cs typeface="Calibri"/>
              <a:sym typeface="Calibri"/>
            </a:endParaRPr>
          </a:p>
        </p:txBody>
      </p:sp>
      <p:sp>
        <p:nvSpPr>
          <p:cNvPr id="540" name="Google Shape;540;p3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541" name="Google Shape;541;p38"/>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a:p>
            <a:pPr indent="0" lvl="0" marL="0" rtl="0" algn="l">
              <a:spcBef>
                <a:spcPts val="0"/>
              </a:spcBef>
              <a:spcAft>
                <a:spcPts val="0"/>
              </a:spcAft>
              <a:buNone/>
            </a:pPr>
            <a:r>
              <a:t/>
            </a:r>
            <a:endParaRPr b="1">
              <a:solidFill>
                <a:schemeClr val="accent3"/>
              </a:solidFill>
              <a:latin typeface="Calibri"/>
              <a:ea typeface="Calibri"/>
              <a:cs typeface="Calibri"/>
              <a:sym typeface="Calibri"/>
            </a:endParaRPr>
          </a:p>
        </p:txBody>
      </p:sp>
      <p:sp>
        <p:nvSpPr>
          <p:cNvPr id="542" name="Google Shape;542;p38"/>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p:txBody>
      </p:sp>
      <p:sp>
        <p:nvSpPr>
          <p:cNvPr id="543" name="Google Shape;543;p38"/>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p:txBody>
      </p:sp>
      <p:sp>
        <p:nvSpPr>
          <p:cNvPr id="544" name="Google Shape;544;p38"/>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45" name="Google Shape;545;p38"/>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546" name="Google Shape;546;p38"/>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547" name="Google Shape;547;p38"/>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548" name="Google Shape;548;p38"/>
          <p:cNvSpPr/>
          <p:nvPr/>
        </p:nvSpPr>
        <p:spPr>
          <a:xfrm>
            <a:off x="4418588" y="2390008"/>
            <a:ext cx="2791800" cy="7257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3672475" y="2076975"/>
            <a:ext cx="17049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commit -m</a:t>
            </a:r>
            <a:endParaRPr b="1"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1"/>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77" name="Google Shape;377;p21"/>
          <p:cNvSpPr txBox="1"/>
          <p:nvPr>
            <p:ph idx="4294967295" type="ctrTitle"/>
          </p:nvPr>
        </p:nvSpPr>
        <p:spPr>
          <a:xfrm>
            <a:off x="1264525" y="6445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 Journey</a:t>
            </a:r>
            <a:endParaRPr b="1" i="0" sz="4800" u="none" cap="none" strike="noStrike">
              <a:solidFill>
                <a:srgbClr val="429ED4"/>
              </a:solidFill>
              <a:latin typeface="Calibri"/>
              <a:ea typeface="Calibri"/>
              <a:cs typeface="Calibri"/>
              <a:sym typeface="Calibri"/>
            </a:endParaRPr>
          </a:p>
        </p:txBody>
      </p:sp>
      <p:sp>
        <p:nvSpPr>
          <p:cNvPr id="378" name="Google Shape;378;p21"/>
          <p:cNvSpPr/>
          <p:nvPr/>
        </p:nvSpPr>
        <p:spPr>
          <a:xfrm>
            <a:off x="987950" y="2052400"/>
            <a:ext cx="1728000" cy="1278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sz="1800">
                <a:solidFill>
                  <a:schemeClr val="lt1"/>
                </a:solidFill>
                <a:latin typeface="Calibri"/>
                <a:ea typeface="Calibri"/>
                <a:cs typeface="Calibri"/>
                <a:sym typeface="Calibri"/>
              </a:rPr>
              <a:t>Git introduction Git workflow</a:t>
            </a:r>
            <a:endParaRPr b="1" sz="1800">
              <a:solidFill>
                <a:schemeClr val="lt1"/>
              </a:solidFill>
              <a:latin typeface="Calibri"/>
              <a:ea typeface="Calibri"/>
              <a:cs typeface="Calibri"/>
              <a:sym typeface="Calibri"/>
            </a:endParaRPr>
          </a:p>
          <a:p>
            <a:pPr indent="0" lvl="0" marL="0" rtl="0" algn="l">
              <a:spcBef>
                <a:spcPts val="0"/>
              </a:spcBef>
              <a:spcAft>
                <a:spcPts val="0"/>
              </a:spcAft>
              <a:buNone/>
            </a:pPr>
            <a:r>
              <a:rPr b="1" lang="tr-TR" sz="1800">
                <a:solidFill>
                  <a:schemeClr val="lt1"/>
                </a:solidFill>
                <a:latin typeface="Calibri"/>
                <a:ea typeface="Calibri"/>
                <a:cs typeface="Calibri"/>
                <a:sym typeface="Calibri"/>
              </a:rPr>
              <a:t>Local repo operations</a:t>
            </a:r>
            <a:endParaRPr b="1" sz="1800">
              <a:solidFill>
                <a:schemeClr val="lt1"/>
              </a:solidFill>
              <a:latin typeface="Calibri"/>
              <a:ea typeface="Calibri"/>
              <a:cs typeface="Calibri"/>
              <a:sym typeface="Calibri"/>
            </a:endParaRPr>
          </a:p>
        </p:txBody>
      </p:sp>
      <p:sp>
        <p:nvSpPr>
          <p:cNvPr id="379" name="Google Shape;379;p21"/>
          <p:cNvSpPr/>
          <p:nvPr/>
        </p:nvSpPr>
        <p:spPr>
          <a:xfrm>
            <a:off x="3588400" y="2052400"/>
            <a:ext cx="1893600" cy="1278300"/>
          </a:xfrm>
          <a:prstGeom prst="rect">
            <a:avLst/>
          </a:prstGeom>
          <a:solidFill>
            <a:srgbClr val="FFC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sz="1800">
                <a:solidFill>
                  <a:schemeClr val="lt1"/>
                </a:solidFill>
                <a:latin typeface="Calibri"/>
                <a:ea typeface="Calibri"/>
                <a:cs typeface="Calibri"/>
                <a:sym typeface="Calibri"/>
              </a:rPr>
              <a:t>Github repo</a:t>
            </a:r>
            <a:endParaRPr b="1" sz="1800">
              <a:solidFill>
                <a:schemeClr val="lt1"/>
              </a:solidFill>
              <a:latin typeface="Calibri"/>
              <a:ea typeface="Calibri"/>
              <a:cs typeface="Calibri"/>
              <a:sym typeface="Calibri"/>
            </a:endParaRPr>
          </a:p>
          <a:p>
            <a:pPr indent="0" lvl="0" marL="0" rtl="0" algn="l">
              <a:spcBef>
                <a:spcPts val="0"/>
              </a:spcBef>
              <a:spcAft>
                <a:spcPts val="0"/>
              </a:spcAft>
              <a:buNone/>
            </a:pPr>
            <a:r>
              <a:rPr b="1" lang="tr-TR" sz="1800">
                <a:solidFill>
                  <a:schemeClr val="lt1"/>
                </a:solidFill>
                <a:latin typeface="Calibri"/>
                <a:ea typeface="Calibri"/>
                <a:cs typeface="Calibri"/>
                <a:sym typeface="Calibri"/>
              </a:rPr>
              <a:t>GUI</a:t>
            </a:r>
            <a:endParaRPr b="1" sz="1800">
              <a:solidFill>
                <a:schemeClr val="lt1"/>
              </a:solidFill>
              <a:latin typeface="Calibri"/>
              <a:ea typeface="Calibri"/>
              <a:cs typeface="Calibri"/>
              <a:sym typeface="Calibri"/>
            </a:endParaRPr>
          </a:p>
          <a:p>
            <a:pPr indent="0" lvl="0" marL="0" rtl="0" algn="l">
              <a:spcBef>
                <a:spcPts val="0"/>
              </a:spcBef>
              <a:spcAft>
                <a:spcPts val="0"/>
              </a:spcAft>
              <a:buNone/>
            </a:pPr>
            <a:r>
              <a:rPr b="1" lang="tr-TR" sz="1800">
                <a:solidFill>
                  <a:schemeClr val="lt1"/>
                </a:solidFill>
                <a:latin typeface="Calibri"/>
                <a:ea typeface="Calibri"/>
                <a:cs typeface="Calibri"/>
                <a:sym typeface="Calibri"/>
              </a:rPr>
              <a:t>Branches</a:t>
            </a:r>
            <a:endParaRPr b="1" sz="1800">
              <a:solidFill>
                <a:schemeClr val="lt1"/>
              </a:solidFill>
              <a:latin typeface="Calibri"/>
              <a:ea typeface="Calibri"/>
              <a:cs typeface="Calibri"/>
              <a:sym typeface="Calibri"/>
            </a:endParaRPr>
          </a:p>
          <a:p>
            <a:pPr indent="0" lvl="0" marL="0" rtl="0" algn="l">
              <a:spcBef>
                <a:spcPts val="0"/>
              </a:spcBef>
              <a:spcAft>
                <a:spcPts val="0"/>
              </a:spcAft>
              <a:buNone/>
            </a:pPr>
            <a:r>
              <a:rPr b="1" lang="tr-TR" sz="1800">
                <a:solidFill>
                  <a:schemeClr val="lt1"/>
                </a:solidFill>
                <a:latin typeface="Calibri"/>
                <a:ea typeface="Calibri"/>
                <a:cs typeface="Calibri"/>
                <a:sym typeface="Calibri"/>
              </a:rPr>
              <a:t>Merge &amp; Conflicts</a:t>
            </a:r>
            <a:endParaRPr b="1" sz="1800">
              <a:solidFill>
                <a:schemeClr val="lt1"/>
              </a:solidFill>
              <a:latin typeface="Calibri"/>
              <a:ea typeface="Calibri"/>
              <a:cs typeface="Calibri"/>
              <a:sym typeface="Calibri"/>
            </a:endParaRPr>
          </a:p>
        </p:txBody>
      </p:sp>
      <p:sp>
        <p:nvSpPr>
          <p:cNvPr id="380" name="Google Shape;380;p21"/>
          <p:cNvSpPr/>
          <p:nvPr/>
        </p:nvSpPr>
        <p:spPr>
          <a:xfrm>
            <a:off x="6354450" y="2052400"/>
            <a:ext cx="1893600" cy="1278300"/>
          </a:xfrm>
          <a:prstGeom prst="rect">
            <a:avLst/>
          </a:prstGeom>
          <a:solidFill>
            <a:srgbClr val="429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sz="1800">
                <a:solidFill>
                  <a:schemeClr val="lt1"/>
                </a:solidFill>
                <a:latin typeface="Calibri"/>
                <a:ea typeface="Calibri"/>
                <a:cs typeface="Calibri"/>
                <a:sym typeface="Calibri"/>
              </a:rPr>
              <a:t>Distribution models </a:t>
            </a:r>
            <a:endParaRPr b="1" sz="1800">
              <a:solidFill>
                <a:schemeClr val="lt1"/>
              </a:solidFill>
              <a:latin typeface="Calibri"/>
              <a:ea typeface="Calibri"/>
              <a:cs typeface="Calibri"/>
              <a:sym typeface="Calibri"/>
            </a:endParaRPr>
          </a:p>
          <a:p>
            <a:pPr indent="0" lvl="0" marL="0" rtl="0" algn="l">
              <a:spcBef>
                <a:spcPts val="0"/>
              </a:spcBef>
              <a:spcAft>
                <a:spcPts val="0"/>
              </a:spcAft>
              <a:buNone/>
            </a:pPr>
            <a:r>
              <a:rPr b="1" lang="tr-TR" sz="1800">
                <a:solidFill>
                  <a:schemeClr val="lt1"/>
                </a:solidFill>
                <a:latin typeface="Calibri"/>
                <a:ea typeface="Calibri"/>
                <a:cs typeface="Calibri"/>
                <a:sym typeface="Calibri"/>
              </a:rPr>
              <a:t>Branching Strategies</a:t>
            </a:r>
            <a:endParaRPr b="1" sz="1800">
              <a:solidFill>
                <a:schemeClr val="lt1"/>
              </a:solidFill>
              <a:latin typeface="Calibri"/>
              <a:ea typeface="Calibri"/>
              <a:cs typeface="Calibri"/>
              <a:sym typeface="Calibri"/>
            </a:endParaRPr>
          </a:p>
        </p:txBody>
      </p:sp>
      <p:sp>
        <p:nvSpPr>
          <p:cNvPr id="381" name="Google Shape;381;p21"/>
          <p:cNvSpPr/>
          <p:nvPr/>
        </p:nvSpPr>
        <p:spPr>
          <a:xfrm>
            <a:off x="2870925" y="2415400"/>
            <a:ext cx="562500" cy="552300"/>
          </a:xfrm>
          <a:prstGeom prst="rightArrow">
            <a:avLst>
              <a:gd fmla="val 50000" name="adj1"/>
              <a:gd fmla="val 50000" name="adj2"/>
            </a:avLst>
          </a:prstGeom>
          <a:solidFill>
            <a:srgbClr val="E2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5712675" y="2415400"/>
            <a:ext cx="562500" cy="552300"/>
          </a:xfrm>
          <a:prstGeom prst="rightArrow">
            <a:avLst>
              <a:gd fmla="val 50000" name="adj1"/>
              <a:gd fmla="val 50000" name="adj2"/>
            </a:avLst>
          </a:prstGeom>
          <a:solidFill>
            <a:srgbClr val="E2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txBox="1"/>
          <p:nvPr/>
        </p:nvSpPr>
        <p:spPr>
          <a:xfrm>
            <a:off x="987950" y="1435700"/>
            <a:ext cx="17568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Week 1</a:t>
            </a:r>
            <a:endParaRPr sz="2400">
              <a:solidFill>
                <a:srgbClr val="666666"/>
              </a:solidFill>
              <a:latin typeface="Calibri"/>
              <a:ea typeface="Calibri"/>
              <a:cs typeface="Calibri"/>
              <a:sym typeface="Calibri"/>
            </a:endParaRPr>
          </a:p>
        </p:txBody>
      </p:sp>
      <p:sp>
        <p:nvSpPr>
          <p:cNvPr id="384" name="Google Shape;384;p21"/>
          <p:cNvSpPr txBox="1"/>
          <p:nvPr/>
        </p:nvSpPr>
        <p:spPr>
          <a:xfrm>
            <a:off x="3588400" y="1457450"/>
            <a:ext cx="17568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Week 2</a:t>
            </a:r>
            <a:endParaRPr sz="2400">
              <a:solidFill>
                <a:srgbClr val="666666"/>
              </a:solidFill>
              <a:latin typeface="Calibri"/>
              <a:ea typeface="Calibri"/>
              <a:cs typeface="Calibri"/>
              <a:sym typeface="Calibri"/>
            </a:endParaRPr>
          </a:p>
        </p:txBody>
      </p:sp>
      <p:sp>
        <p:nvSpPr>
          <p:cNvPr id="385" name="Google Shape;385;p21"/>
          <p:cNvSpPr txBox="1"/>
          <p:nvPr/>
        </p:nvSpPr>
        <p:spPr>
          <a:xfrm>
            <a:off x="6354450" y="1489675"/>
            <a:ext cx="17568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Week 3</a:t>
            </a:r>
            <a:endParaRPr sz="2400">
              <a:solidFill>
                <a:srgbClr val="666666"/>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9"/>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Commit </a:t>
            </a:r>
            <a:endParaRPr b="1">
              <a:solidFill>
                <a:srgbClr val="429ED4"/>
              </a:solidFill>
              <a:latin typeface="Calibri"/>
              <a:ea typeface="Calibri"/>
              <a:cs typeface="Calibri"/>
              <a:sym typeface="Calibri"/>
            </a:endParaRPr>
          </a:p>
        </p:txBody>
      </p:sp>
      <p:sp>
        <p:nvSpPr>
          <p:cNvPr id="555" name="Google Shape;555;p3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556" name="Google Shape;556;p39"/>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a:p>
            <a:pPr indent="0" lvl="0" marL="0" rtl="0" algn="l">
              <a:spcBef>
                <a:spcPts val="0"/>
              </a:spcBef>
              <a:spcAft>
                <a:spcPts val="0"/>
              </a:spcAft>
              <a:buNone/>
            </a:pPr>
            <a:r>
              <a:t/>
            </a:r>
            <a:endParaRPr b="1">
              <a:solidFill>
                <a:schemeClr val="accent3"/>
              </a:solidFill>
              <a:latin typeface="Calibri"/>
              <a:ea typeface="Calibri"/>
              <a:cs typeface="Calibri"/>
              <a:sym typeface="Calibri"/>
            </a:endParaRPr>
          </a:p>
        </p:txBody>
      </p:sp>
      <p:sp>
        <p:nvSpPr>
          <p:cNvPr id="557" name="Google Shape;557;p39"/>
          <p:cNvSpPr/>
          <p:nvPr/>
        </p:nvSpPr>
        <p:spPr>
          <a:xfrm>
            <a:off x="6038250" y="1491750"/>
            <a:ext cx="3021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p:txBody>
      </p:sp>
      <p:sp>
        <p:nvSpPr>
          <p:cNvPr id="558" name="Google Shape;558;p39"/>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p:txBody>
      </p:sp>
      <p:sp>
        <p:nvSpPr>
          <p:cNvPr id="559" name="Google Shape;559;p39"/>
          <p:cNvSpPr txBox="1"/>
          <p:nvPr>
            <p:ph idx="1" type="body"/>
          </p:nvPr>
        </p:nvSpPr>
        <p:spPr>
          <a:xfrm>
            <a:off x="1379400" y="873800"/>
            <a:ext cx="75297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60" name="Google Shape;560;p39"/>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561" name="Google Shape;561;p39"/>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562" name="Google Shape;562;p39"/>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563" name="Google Shape;563;p39"/>
          <p:cNvSpPr/>
          <p:nvPr/>
        </p:nvSpPr>
        <p:spPr>
          <a:xfrm>
            <a:off x="4418588" y="2390008"/>
            <a:ext cx="2791800" cy="7257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3521250" y="2076975"/>
            <a:ext cx="19839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commit -m</a:t>
            </a:r>
            <a:endParaRPr b="1" sz="1800">
              <a:solidFill>
                <a:schemeClr val="lt1"/>
              </a:solidFill>
              <a:latin typeface="Calibri"/>
              <a:ea typeface="Calibri"/>
              <a:cs typeface="Calibri"/>
              <a:sym typeface="Calibri"/>
            </a:endParaRPr>
          </a:p>
        </p:txBody>
      </p:sp>
      <p:sp>
        <p:nvSpPr>
          <p:cNvPr id="565" name="Google Shape;565;p39"/>
          <p:cNvSpPr/>
          <p:nvPr/>
        </p:nvSpPr>
        <p:spPr>
          <a:xfrm>
            <a:off x="6564875" y="3331063"/>
            <a:ext cx="378300" cy="347700"/>
          </a:xfrm>
          <a:prstGeom prst="smileyFace">
            <a:avLst>
              <a:gd fmla="val 4653"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7055700" y="3330013"/>
            <a:ext cx="848700" cy="3498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a:solidFill>
                  <a:schemeClr val="lt1"/>
                </a:solidFill>
                <a:latin typeface="Calibri"/>
                <a:ea typeface="Calibri"/>
                <a:cs typeface="Calibri"/>
                <a:sym typeface="Calibri"/>
              </a:rPr>
              <a:t>Master</a:t>
            </a:r>
            <a:endParaRPr b="1">
              <a:solidFill>
                <a:schemeClr val="lt1"/>
              </a:solidFill>
              <a:latin typeface="Calibri"/>
              <a:ea typeface="Calibri"/>
              <a:cs typeface="Calibri"/>
              <a:sym typeface="Calibri"/>
            </a:endParaRPr>
          </a:p>
        </p:txBody>
      </p:sp>
      <p:sp>
        <p:nvSpPr>
          <p:cNvPr id="567" name="Google Shape;567;p39"/>
          <p:cNvSpPr/>
          <p:nvPr/>
        </p:nvSpPr>
        <p:spPr>
          <a:xfrm>
            <a:off x="7946300" y="3330025"/>
            <a:ext cx="388500" cy="349800"/>
          </a:xfrm>
          <a:prstGeom prst="ellipse">
            <a:avLst/>
          </a:prstGeom>
          <a:solidFill>
            <a:srgbClr val="CC8B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txBox="1"/>
          <p:nvPr/>
        </p:nvSpPr>
        <p:spPr>
          <a:xfrm>
            <a:off x="6475225" y="2554975"/>
            <a:ext cx="2433900" cy="873900"/>
          </a:xfrm>
          <a:prstGeom prst="rect">
            <a:avLst/>
          </a:prstGeom>
          <a:noFill/>
          <a:ln>
            <a:noFill/>
          </a:ln>
        </p:spPr>
        <p:txBody>
          <a:bodyPr anchorCtr="0" anchor="t" bIns="91425" lIns="91425" spcFirstLastPara="1" rIns="91425" wrap="square" tIns="91425">
            <a:noAutofit/>
          </a:bodyPr>
          <a:lstStyle/>
          <a:p>
            <a:pPr indent="0" lvl="0" marL="914400" rtl="0" algn="l">
              <a:lnSpc>
                <a:spcPct val="110000"/>
              </a:lnSpc>
              <a:spcBef>
                <a:spcPts val="600"/>
              </a:spcBef>
              <a:spcAft>
                <a:spcPts val="0"/>
              </a:spcAft>
              <a:buNone/>
            </a:pPr>
            <a:r>
              <a:rPr lang="tr-TR" sz="2400">
                <a:solidFill>
                  <a:schemeClr val="lt1"/>
                </a:solidFill>
                <a:highlight>
                  <a:srgbClr val="434343"/>
                </a:highlight>
                <a:latin typeface="Calibri"/>
                <a:ea typeface="Calibri"/>
                <a:cs typeface="Calibri"/>
                <a:sym typeface="Calibri"/>
              </a:rPr>
              <a:t>   </a:t>
            </a:r>
            <a:r>
              <a:rPr b="1" lang="tr-TR" sz="2400">
                <a:solidFill>
                  <a:schemeClr val="lt1"/>
                </a:solidFill>
                <a:highlight>
                  <a:srgbClr val="434343"/>
                </a:highlight>
                <a:latin typeface="Calibri"/>
                <a:ea typeface="Calibri"/>
                <a:cs typeface="Calibri"/>
                <a:sym typeface="Calibri"/>
              </a:rPr>
              <a:t>git log </a:t>
            </a:r>
            <a:r>
              <a:rPr b="1" lang="tr-TR" sz="2400">
                <a:solidFill>
                  <a:srgbClr val="434343"/>
                </a:solidFill>
                <a:highlight>
                  <a:srgbClr val="434343"/>
                </a:highlight>
                <a:latin typeface="Calibri"/>
                <a:ea typeface="Calibri"/>
                <a:cs typeface="Calibri"/>
                <a:sym typeface="Calibri"/>
              </a:rPr>
              <a:t>t</a:t>
            </a:r>
            <a:endParaRPr sz="24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0"/>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Remove from stage</a:t>
            </a:r>
            <a:endParaRPr b="1">
              <a:solidFill>
                <a:srgbClr val="429ED4"/>
              </a:solidFill>
              <a:latin typeface="Calibri"/>
              <a:ea typeface="Calibri"/>
              <a:cs typeface="Calibri"/>
              <a:sym typeface="Calibri"/>
            </a:endParaRPr>
          </a:p>
        </p:txBody>
      </p:sp>
      <p:sp>
        <p:nvSpPr>
          <p:cNvPr id="574" name="Google Shape;574;p4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575" name="Google Shape;575;p40"/>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rgbClr val="666666"/>
                </a:solidFill>
                <a:latin typeface="Calibri"/>
                <a:ea typeface="Calibri"/>
                <a:cs typeface="Calibri"/>
                <a:sym typeface="Calibri"/>
              </a:rPr>
              <a:t>NewMaps.html</a:t>
            </a:r>
            <a:endParaRPr b="1">
              <a:solidFill>
                <a:schemeClr val="accent3"/>
              </a:solidFill>
              <a:latin typeface="Calibri"/>
              <a:ea typeface="Calibri"/>
              <a:cs typeface="Calibri"/>
              <a:sym typeface="Calibri"/>
            </a:endParaRPr>
          </a:p>
        </p:txBody>
      </p:sp>
      <p:sp>
        <p:nvSpPr>
          <p:cNvPr id="576" name="Google Shape;576;p40"/>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Calibri"/>
              <a:ea typeface="Calibri"/>
              <a:cs typeface="Calibri"/>
              <a:sym typeface="Calibri"/>
            </a:endParaRPr>
          </a:p>
        </p:txBody>
      </p:sp>
      <p:sp>
        <p:nvSpPr>
          <p:cNvPr id="577" name="Google Shape;577;p40"/>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rgbClr val="666666"/>
                </a:solidFill>
                <a:latin typeface="Calibri"/>
                <a:ea typeface="Calibri"/>
                <a:cs typeface="Calibri"/>
                <a:sym typeface="Calibri"/>
              </a:rPr>
              <a:t>NewMaps.html</a:t>
            </a:r>
            <a:endParaRPr b="1">
              <a:solidFill>
                <a:srgbClr val="666666"/>
              </a:solidFill>
              <a:latin typeface="Calibri"/>
              <a:ea typeface="Calibri"/>
              <a:cs typeface="Calibri"/>
              <a:sym typeface="Calibri"/>
            </a:endParaRPr>
          </a:p>
        </p:txBody>
      </p:sp>
      <p:sp>
        <p:nvSpPr>
          <p:cNvPr id="578" name="Google Shape;578;p40"/>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79" name="Google Shape;579;p40"/>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580" name="Google Shape;580;p40"/>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581" name="Google Shape;581;p40"/>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582" name="Google Shape;582;p40"/>
          <p:cNvSpPr/>
          <p:nvPr/>
        </p:nvSpPr>
        <p:spPr>
          <a:xfrm flipH="1">
            <a:off x="1881500" y="2694800"/>
            <a:ext cx="2537100" cy="7257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0"/>
          <p:cNvSpPr/>
          <p:nvPr/>
        </p:nvSpPr>
        <p:spPr>
          <a:xfrm>
            <a:off x="3681225" y="2381775"/>
            <a:ext cx="19251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rm --cached</a:t>
            </a:r>
            <a:endParaRPr b="1" sz="1800">
              <a:solidFill>
                <a:schemeClr val="lt1"/>
              </a:solidFill>
              <a:latin typeface="Calibri"/>
              <a:ea typeface="Calibri"/>
              <a:cs typeface="Calibri"/>
              <a:sym typeface="Calibri"/>
            </a:endParaRPr>
          </a:p>
        </p:txBody>
      </p:sp>
      <p:sp>
        <p:nvSpPr>
          <p:cNvPr id="584" name="Google Shape;584;p40"/>
          <p:cNvSpPr/>
          <p:nvPr/>
        </p:nvSpPr>
        <p:spPr>
          <a:xfrm>
            <a:off x="3511575" y="3544325"/>
            <a:ext cx="22644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restore --staged</a:t>
            </a:r>
            <a:endParaRPr b="1"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1"/>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Checkout from Repo</a:t>
            </a:r>
            <a:endParaRPr b="1">
              <a:solidFill>
                <a:srgbClr val="429ED4"/>
              </a:solidFill>
              <a:latin typeface="Calibri"/>
              <a:ea typeface="Calibri"/>
              <a:cs typeface="Calibri"/>
              <a:sym typeface="Calibri"/>
            </a:endParaRPr>
          </a:p>
        </p:txBody>
      </p:sp>
      <p:sp>
        <p:nvSpPr>
          <p:cNvPr id="590" name="Google Shape;590;p4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591" name="Google Shape;591;p41"/>
          <p:cNvSpPr/>
          <p:nvPr/>
        </p:nvSpPr>
        <p:spPr>
          <a:xfrm>
            <a:off x="1440150" y="1491750"/>
            <a:ext cx="1665600" cy="2464800"/>
          </a:xfrm>
          <a:prstGeom prst="roundRect">
            <a:avLst>
              <a:gd fmla="val 16667" name="adj"/>
            </a:avLst>
          </a:prstGeom>
          <a:noFill/>
          <a:ln cap="flat" cmpd="sng" w="28575">
            <a:solidFill>
              <a:srgbClr val="429ED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accent4"/>
                </a:solidFill>
                <a:latin typeface="Calibri"/>
                <a:ea typeface="Calibri"/>
                <a:cs typeface="Calibri"/>
                <a:sym typeface="Calibri"/>
              </a:rPr>
              <a:t>Maps.html</a:t>
            </a:r>
            <a:endParaRPr b="1">
              <a:solidFill>
                <a:schemeClr val="accent4"/>
              </a:solidFill>
              <a:latin typeface="Calibri"/>
              <a:ea typeface="Calibri"/>
              <a:cs typeface="Calibri"/>
              <a:sym typeface="Calibri"/>
            </a:endParaRPr>
          </a:p>
          <a:p>
            <a:pPr indent="0" lvl="0" marL="0" rtl="0" algn="l">
              <a:spcBef>
                <a:spcPts val="0"/>
              </a:spcBef>
              <a:spcAft>
                <a:spcPts val="0"/>
              </a:spcAft>
              <a:buNone/>
            </a:pPr>
            <a:r>
              <a:rPr b="1" lang="tr-TR">
                <a:solidFill>
                  <a:schemeClr val="accent4"/>
                </a:solidFill>
                <a:latin typeface="Calibri"/>
                <a:ea typeface="Calibri"/>
                <a:cs typeface="Calibri"/>
                <a:sym typeface="Calibri"/>
              </a:rPr>
              <a:t>NewMaps.html</a:t>
            </a:r>
            <a:endParaRPr b="1">
              <a:solidFill>
                <a:schemeClr val="accent4"/>
              </a:solidFill>
              <a:latin typeface="Calibri"/>
              <a:ea typeface="Calibri"/>
              <a:cs typeface="Calibri"/>
              <a:sym typeface="Calibri"/>
            </a:endParaRPr>
          </a:p>
          <a:p>
            <a:pPr indent="0" lvl="0" marL="0" rtl="0" algn="l">
              <a:spcBef>
                <a:spcPts val="0"/>
              </a:spcBef>
              <a:spcAft>
                <a:spcPts val="0"/>
              </a:spcAft>
              <a:buNone/>
            </a:pPr>
            <a:r>
              <a:t/>
            </a:r>
            <a:endParaRPr b="1">
              <a:solidFill>
                <a:schemeClr val="accent3"/>
              </a:solidFill>
              <a:latin typeface="Calibri"/>
              <a:ea typeface="Calibri"/>
              <a:cs typeface="Calibri"/>
              <a:sym typeface="Calibri"/>
            </a:endParaRPr>
          </a:p>
        </p:txBody>
      </p:sp>
      <p:sp>
        <p:nvSpPr>
          <p:cNvPr id="592" name="Google Shape;592;p41"/>
          <p:cNvSpPr/>
          <p:nvPr/>
        </p:nvSpPr>
        <p:spPr>
          <a:xfrm>
            <a:off x="6038250" y="1491750"/>
            <a:ext cx="1665600" cy="2464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rgbClr val="666666"/>
                </a:solidFill>
                <a:latin typeface="Calibri"/>
                <a:ea typeface="Calibri"/>
                <a:cs typeface="Calibri"/>
                <a:sym typeface="Calibri"/>
              </a:rPr>
              <a:t>NewMaps.html</a:t>
            </a:r>
            <a:endParaRPr b="1">
              <a:solidFill>
                <a:srgbClr val="666666"/>
              </a:solidFill>
              <a:latin typeface="Calibri"/>
              <a:ea typeface="Calibri"/>
              <a:cs typeface="Calibri"/>
              <a:sym typeface="Calibri"/>
            </a:endParaRPr>
          </a:p>
        </p:txBody>
      </p:sp>
      <p:sp>
        <p:nvSpPr>
          <p:cNvPr id="593" name="Google Shape;593;p41"/>
          <p:cNvSpPr/>
          <p:nvPr/>
        </p:nvSpPr>
        <p:spPr>
          <a:xfrm>
            <a:off x="3739200" y="1491750"/>
            <a:ext cx="1665600" cy="2464800"/>
          </a:xfrm>
          <a:prstGeom prst="roundRect">
            <a:avLst>
              <a:gd fmla="val 16667" name="adj"/>
            </a:avLst>
          </a:prstGeom>
          <a:noFill/>
          <a:ln cap="flat" cmpd="sng" w="28575">
            <a:solidFill>
              <a:srgbClr val="E2616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666666"/>
                </a:solidFill>
                <a:latin typeface="Calibri"/>
                <a:ea typeface="Calibri"/>
                <a:cs typeface="Calibri"/>
                <a:sym typeface="Calibri"/>
              </a:rPr>
              <a:t>Maps.html</a:t>
            </a:r>
            <a:endParaRPr b="1">
              <a:solidFill>
                <a:srgbClr val="666666"/>
              </a:solidFill>
              <a:latin typeface="Calibri"/>
              <a:ea typeface="Calibri"/>
              <a:cs typeface="Calibri"/>
              <a:sym typeface="Calibri"/>
            </a:endParaRPr>
          </a:p>
          <a:p>
            <a:pPr indent="0" lvl="0" marL="0" rtl="0" algn="l">
              <a:spcBef>
                <a:spcPts val="0"/>
              </a:spcBef>
              <a:spcAft>
                <a:spcPts val="0"/>
              </a:spcAft>
              <a:buNone/>
            </a:pPr>
            <a:r>
              <a:rPr b="1" lang="tr-TR">
                <a:solidFill>
                  <a:srgbClr val="666666"/>
                </a:solidFill>
                <a:latin typeface="Calibri"/>
                <a:ea typeface="Calibri"/>
                <a:cs typeface="Calibri"/>
                <a:sym typeface="Calibri"/>
              </a:rPr>
              <a:t>NewMaps.html</a:t>
            </a:r>
            <a:endParaRPr b="1">
              <a:solidFill>
                <a:srgbClr val="666666"/>
              </a:solidFill>
              <a:latin typeface="Calibri"/>
              <a:ea typeface="Calibri"/>
              <a:cs typeface="Calibri"/>
              <a:sym typeface="Calibri"/>
            </a:endParaRPr>
          </a:p>
        </p:txBody>
      </p:sp>
      <p:sp>
        <p:nvSpPr>
          <p:cNvPr id="594" name="Google Shape;594;p41"/>
          <p:cNvSpPr txBox="1"/>
          <p:nvPr>
            <p:ph idx="1" type="body"/>
          </p:nvPr>
        </p:nvSpPr>
        <p:spPr>
          <a:xfrm>
            <a:off x="1379400" y="873800"/>
            <a:ext cx="6324600" cy="571200"/>
          </a:xfrm>
          <a:prstGeom prst="rect">
            <a:avLst/>
          </a:prstGeom>
        </p:spPr>
        <p:txBody>
          <a:bodyPr anchorCtr="0" anchor="t" bIns="0" lIns="0" spcFirstLastPara="1" rIns="0" wrap="square" tIns="0">
            <a:noAutofit/>
          </a:bodyPr>
          <a:lstStyle/>
          <a:p>
            <a:pPr indent="0" lvl="0" marL="0" rtl="0" algn="l">
              <a:lnSpc>
                <a:spcPct val="98181"/>
              </a:lnSpc>
              <a:spcBef>
                <a:spcPts val="1000"/>
              </a:spcBef>
              <a:spcAft>
                <a:spcPts val="0"/>
              </a:spcAft>
              <a:buNone/>
            </a:pPr>
            <a:r>
              <a:rPr b="1" lang="tr-TR" sz="1600">
                <a:solidFill>
                  <a:srgbClr val="4472C4"/>
                </a:solidFill>
                <a:latin typeface="Calibri"/>
                <a:ea typeface="Calibri"/>
                <a:cs typeface="Calibri"/>
                <a:sym typeface="Calibri"/>
              </a:rPr>
              <a:t>  </a:t>
            </a:r>
            <a:r>
              <a:rPr b="1" lang="tr-TR" sz="1600">
                <a:solidFill>
                  <a:srgbClr val="429ED4"/>
                </a:solidFill>
                <a:latin typeface="Calibri"/>
                <a:ea typeface="Calibri"/>
                <a:cs typeface="Calibri"/>
                <a:sym typeface="Calibri"/>
              </a:rPr>
              <a:t>Working Directory</a:t>
            </a:r>
            <a:r>
              <a:rPr b="1" lang="tr-TR" sz="1600">
                <a:solidFill>
                  <a:srgbClr val="4472C4"/>
                </a:solidFill>
                <a:latin typeface="Calibri"/>
                <a:ea typeface="Calibri"/>
                <a:cs typeface="Calibri"/>
                <a:sym typeface="Calibri"/>
              </a:rPr>
              <a:t>		</a:t>
            </a:r>
            <a:r>
              <a:rPr b="1" lang="tr-TR" sz="1600">
                <a:solidFill>
                  <a:srgbClr val="E26161"/>
                </a:solidFill>
                <a:latin typeface="Calibri"/>
                <a:ea typeface="Calibri"/>
                <a:cs typeface="Calibri"/>
                <a:sym typeface="Calibri"/>
              </a:rPr>
              <a:t> Staging Area (Index)</a:t>
            </a:r>
            <a:r>
              <a:rPr b="1" lang="tr-TR" sz="1600">
                <a:solidFill>
                  <a:srgbClr val="4472C4"/>
                </a:solidFill>
                <a:latin typeface="Calibri"/>
                <a:ea typeface="Calibri"/>
                <a:cs typeface="Calibri"/>
                <a:sym typeface="Calibri"/>
              </a:rPr>
              <a:t>		          </a:t>
            </a:r>
            <a:r>
              <a:rPr b="1" lang="tr-TR" sz="1600">
                <a:solidFill>
                  <a:schemeClr val="accent6"/>
                </a:solidFill>
                <a:latin typeface="Calibri"/>
                <a:ea typeface="Calibri"/>
                <a:cs typeface="Calibri"/>
                <a:sym typeface="Calibri"/>
              </a:rPr>
              <a:t>Repository</a:t>
            </a:r>
            <a:endParaRPr b="1" sz="1600">
              <a:solidFill>
                <a:schemeClr val="accent6"/>
              </a:solidFill>
              <a:latin typeface="Calibri"/>
              <a:ea typeface="Calibri"/>
              <a:cs typeface="Calibri"/>
              <a:sym typeface="Calibri"/>
            </a:endParaRPr>
          </a:p>
          <a:p>
            <a:pPr indent="0" lvl="0" marL="0" rtl="0" algn="l">
              <a:lnSpc>
                <a:spcPct val="98181"/>
              </a:lnSpc>
              <a:spcBef>
                <a:spcPts val="1000"/>
              </a:spcBef>
              <a:spcAft>
                <a:spcPts val="0"/>
              </a:spcAft>
              <a:buNone/>
            </a:pPr>
            <a:r>
              <a:t/>
            </a:r>
            <a:endParaRPr b="1" sz="1600">
              <a:solidFill>
                <a:srgbClr val="4472C4"/>
              </a:solidFill>
              <a:latin typeface="Calibri"/>
              <a:ea typeface="Calibri"/>
              <a:cs typeface="Calibri"/>
              <a:sym typeface="Calibri"/>
            </a:endParaRPr>
          </a:p>
        </p:txBody>
      </p:sp>
      <p:pic>
        <p:nvPicPr>
          <p:cNvPr id="595" name="Google Shape;595;p41"/>
          <p:cNvPicPr preferRelativeResize="0"/>
          <p:nvPr/>
        </p:nvPicPr>
        <p:blipFill>
          <a:blip r:embed="rId3">
            <a:alphaModFix/>
          </a:blip>
          <a:stretch>
            <a:fillRect/>
          </a:stretch>
        </p:blipFill>
        <p:spPr>
          <a:xfrm>
            <a:off x="3884213" y="3747687"/>
            <a:ext cx="1375575" cy="1375575"/>
          </a:xfrm>
          <a:prstGeom prst="rect">
            <a:avLst/>
          </a:prstGeom>
          <a:noFill/>
          <a:ln>
            <a:noFill/>
          </a:ln>
        </p:spPr>
      </p:pic>
      <p:pic>
        <p:nvPicPr>
          <p:cNvPr id="596" name="Google Shape;596;p41"/>
          <p:cNvPicPr preferRelativeResize="0"/>
          <p:nvPr/>
        </p:nvPicPr>
        <p:blipFill>
          <a:blip r:embed="rId4">
            <a:alphaModFix/>
          </a:blip>
          <a:stretch>
            <a:fillRect/>
          </a:stretch>
        </p:blipFill>
        <p:spPr>
          <a:xfrm>
            <a:off x="1567514" y="3747687"/>
            <a:ext cx="1410860" cy="1375575"/>
          </a:xfrm>
          <a:prstGeom prst="rect">
            <a:avLst/>
          </a:prstGeom>
          <a:noFill/>
          <a:ln>
            <a:noFill/>
          </a:ln>
        </p:spPr>
      </p:pic>
      <p:pic>
        <p:nvPicPr>
          <p:cNvPr id="597" name="Google Shape;597;p41"/>
          <p:cNvPicPr preferRelativeResize="0"/>
          <p:nvPr/>
        </p:nvPicPr>
        <p:blipFill>
          <a:blip r:embed="rId5">
            <a:alphaModFix/>
          </a:blip>
          <a:stretch>
            <a:fillRect/>
          </a:stretch>
        </p:blipFill>
        <p:spPr>
          <a:xfrm>
            <a:off x="5986827" y="3894125"/>
            <a:ext cx="1705048" cy="1082700"/>
          </a:xfrm>
          <a:prstGeom prst="rect">
            <a:avLst/>
          </a:prstGeom>
          <a:noFill/>
          <a:ln>
            <a:noFill/>
          </a:ln>
        </p:spPr>
      </p:pic>
      <p:sp>
        <p:nvSpPr>
          <p:cNvPr id="598" name="Google Shape;598;p41"/>
          <p:cNvSpPr/>
          <p:nvPr/>
        </p:nvSpPr>
        <p:spPr>
          <a:xfrm flipH="1">
            <a:off x="1881575" y="2565650"/>
            <a:ext cx="5163900" cy="1186200"/>
          </a:xfrm>
          <a:prstGeom prst="curvedUpArrow">
            <a:avLst>
              <a:gd fmla="val 25000" name="adj1"/>
              <a:gd fmla="val 5000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5908500" y="2269300"/>
            <a:ext cx="1925100" cy="34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chemeClr val="lt1"/>
                </a:solidFill>
                <a:latin typeface="Calibri"/>
                <a:ea typeface="Calibri"/>
                <a:cs typeface="Calibri"/>
                <a:sym typeface="Calibri"/>
              </a:rPr>
              <a:t>git checkout</a:t>
            </a:r>
            <a:endParaRPr b="1"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2"/>
          <p:cNvSpPr txBox="1"/>
          <p:nvPr>
            <p:ph type="title"/>
          </p:nvPr>
        </p:nvSpPr>
        <p:spPr>
          <a:xfrm>
            <a:off x="457200" y="192650"/>
            <a:ext cx="7434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 User interface tools</a:t>
            </a:r>
            <a:endParaRPr b="1">
              <a:solidFill>
                <a:srgbClr val="429ED4"/>
              </a:solidFill>
              <a:latin typeface="Calibri"/>
              <a:ea typeface="Calibri"/>
              <a:cs typeface="Calibri"/>
              <a:sym typeface="Calibri"/>
            </a:endParaRPr>
          </a:p>
        </p:txBody>
      </p:sp>
      <p:sp>
        <p:nvSpPr>
          <p:cNvPr id="605" name="Google Shape;605;p4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06" name="Google Shape;606;p42"/>
          <p:cNvSpPr txBox="1"/>
          <p:nvPr>
            <p:ph idx="1" type="body"/>
          </p:nvPr>
        </p:nvSpPr>
        <p:spPr>
          <a:xfrm>
            <a:off x="457200" y="1012600"/>
            <a:ext cx="2218200" cy="2370900"/>
          </a:xfrm>
          <a:prstGeom prst="rect">
            <a:avLst/>
          </a:prstGeom>
        </p:spPr>
        <p:txBody>
          <a:bodyPr anchorCtr="0" anchor="t" bIns="0" lIns="0" spcFirstLastPara="1" rIns="0" wrap="square" tIns="0">
            <a:noAutofit/>
          </a:bodyPr>
          <a:lstStyle/>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3">
                  <a:extLst>
                    <a:ext uri="{A12FA001-AC4F-418D-AE19-62706E023703}">
                      <ahyp:hlinkClr val="tx"/>
                    </a:ext>
                  </a:extLst>
                </a:hlinkClick>
              </a:rPr>
              <a:t>GitHub Desktop</a:t>
            </a:r>
            <a:endParaRPr sz="1200">
              <a:solidFill>
                <a:srgbClr val="0071C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4">
                  <a:extLst>
                    <a:ext uri="{A12FA001-AC4F-418D-AE19-62706E023703}">
                      <ahyp:hlinkClr val="tx"/>
                    </a:ext>
                  </a:extLst>
                </a:hlinkClick>
              </a:rPr>
              <a:t>GitKraken</a:t>
            </a:r>
            <a:endParaRPr sz="1200">
              <a:solidFill>
                <a:srgbClr val="0071C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5">
                  <a:extLst>
                    <a:ext uri="{A12FA001-AC4F-418D-AE19-62706E023703}">
                      <ahyp:hlinkClr val="tx"/>
                    </a:ext>
                  </a:extLst>
                </a:hlinkClick>
              </a:rPr>
              <a:t>Sourcetree</a:t>
            </a:r>
            <a:endParaRPr sz="1200">
              <a:solidFill>
                <a:srgbClr val="0071C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6">
                  <a:extLst>
                    <a:ext uri="{A12FA001-AC4F-418D-AE19-62706E023703}">
                      <ahyp:hlinkClr val="tx"/>
                    </a:ext>
                  </a:extLst>
                </a:hlinkClick>
              </a:rPr>
              <a:t>Tortoise Git</a:t>
            </a:r>
            <a:endParaRPr sz="1200">
              <a:solidFill>
                <a:srgbClr val="0071C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7">
                  <a:extLst>
                    <a:ext uri="{A12FA001-AC4F-418D-AE19-62706E023703}">
                      <ahyp:hlinkClr val="tx"/>
                    </a:ext>
                  </a:extLst>
                </a:hlinkClick>
              </a:rPr>
              <a:t>SmartGit</a:t>
            </a:r>
            <a:endParaRPr sz="1200">
              <a:solidFill>
                <a:srgbClr val="0071C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8">
                  <a:extLst>
                    <a:ext uri="{A12FA001-AC4F-418D-AE19-62706E023703}">
                      <ahyp:hlinkClr val="tx"/>
                    </a:ext>
                  </a:extLst>
                </a:hlinkClick>
              </a:rPr>
              <a:t>GitForce</a:t>
            </a:r>
            <a:endParaRPr sz="1200">
              <a:solidFill>
                <a:srgbClr val="0071C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9">
                  <a:extLst>
                    <a:ext uri="{A12FA001-AC4F-418D-AE19-62706E023703}">
                      <ahyp:hlinkClr val="tx"/>
                    </a:ext>
                  </a:extLst>
                </a:hlinkClick>
              </a:rPr>
              <a:t>Git Cola</a:t>
            </a:r>
            <a:endParaRPr sz="1200">
              <a:solidFill>
                <a:srgbClr val="0071C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10">
                  <a:extLst>
                    <a:ext uri="{A12FA001-AC4F-418D-AE19-62706E023703}">
                      <ahyp:hlinkClr val="tx"/>
                    </a:ext>
                  </a:extLst>
                </a:hlinkClick>
              </a:rPr>
              <a:t>Aurees</a:t>
            </a:r>
            <a:endParaRPr sz="1200">
              <a:solidFill>
                <a:srgbClr val="0071C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11">
                  <a:extLst>
                    <a:ext uri="{A12FA001-AC4F-418D-AE19-62706E023703}">
                      <ahyp:hlinkClr val="tx"/>
                    </a:ext>
                  </a:extLst>
                </a:hlinkClick>
              </a:rPr>
              <a:t>Magit</a:t>
            </a:r>
            <a:endParaRPr sz="1200">
              <a:solidFill>
                <a:srgbClr val="0071C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6A6A6A"/>
              </a:buClr>
              <a:buSzPts val="1200"/>
              <a:buFont typeface="Arial"/>
              <a:buChar char="●"/>
            </a:pPr>
            <a:r>
              <a:rPr lang="tr-TR" sz="1200">
                <a:solidFill>
                  <a:srgbClr val="0071CE"/>
                </a:solidFill>
                <a:highlight>
                  <a:srgbClr val="FFFFFF"/>
                </a:highlight>
                <a:uFill>
                  <a:noFill/>
                </a:uFill>
                <a:latin typeface="Arial"/>
                <a:ea typeface="Arial"/>
                <a:cs typeface="Arial"/>
                <a:sym typeface="Arial"/>
                <a:hlinkClick r:id="rId12">
                  <a:extLst>
                    <a:ext uri="{A12FA001-AC4F-418D-AE19-62706E023703}">
                      <ahyp:hlinkClr val="tx"/>
                    </a:ext>
                  </a:extLst>
                </a:hlinkClick>
              </a:rPr>
              <a:t>Fork</a:t>
            </a:r>
            <a:endParaRPr sz="1200">
              <a:solidFill>
                <a:srgbClr val="0071CE"/>
              </a:solidFill>
              <a:highlight>
                <a:srgbClr val="FFFFFF"/>
              </a:highlight>
              <a:latin typeface="Arial"/>
              <a:ea typeface="Arial"/>
              <a:cs typeface="Arial"/>
              <a:sym typeface="Arial"/>
            </a:endParaRPr>
          </a:p>
        </p:txBody>
      </p:sp>
      <p:sp>
        <p:nvSpPr>
          <p:cNvPr id="607" name="Google Shape;607;p42"/>
          <p:cNvSpPr txBox="1"/>
          <p:nvPr/>
        </p:nvSpPr>
        <p:spPr>
          <a:xfrm>
            <a:off x="602450" y="3680850"/>
            <a:ext cx="814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sz="1500"/>
              <a:t>Since we have the UI tools, why do we need to know CLI (Gitbash) commands?</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3"/>
          <p:cNvSpPr txBox="1"/>
          <p:nvPr>
            <p:ph type="title"/>
          </p:nvPr>
        </p:nvSpPr>
        <p:spPr>
          <a:xfrm>
            <a:off x="457200" y="192650"/>
            <a:ext cx="7434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a:t>
            </a:r>
            <a:endParaRPr b="1">
              <a:solidFill>
                <a:srgbClr val="429ED4"/>
              </a:solidFill>
              <a:latin typeface="Calibri"/>
              <a:ea typeface="Calibri"/>
              <a:cs typeface="Calibri"/>
              <a:sym typeface="Calibri"/>
            </a:endParaRPr>
          </a:p>
        </p:txBody>
      </p:sp>
      <p:sp>
        <p:nvSpPr>
          <p:cNvPr id="613" name="Google Shape;613;p4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pic>
        <p:nvPicPr>
          <p:cNvPr id="614" name="Google Shape;614;p43"/>
          <p:cNvPicPr preferRelativeResize="0"/>
          <p:nvPr/>
        </p:nvPicPr>
        <p:blipFill>
          <a:blip r:embed="rId3">
            <a:alphaModFix/>
          </a:blip>
          <a:stretch>
            <a:fillRect/>
          </a:stretch>
        </p:blipFill>
        <p:spPr>
          <a:xfrm>
            <a:off x="152400" y="1427750"/>
            <a:ext cx="8839201" cy="244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4"/>
          <p:cNvSpPr txBox="1"/>
          <p:nvPr>
            <p:ph type="title"/>
          </p:nvPr>
        </p:nvSpPr>
        <p:spPr>
          <a:xfrm>
            <a:off x="457200" y="192650"/>
            <a:ext cx="8230500" cy="94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Some Git bash commands</a:t>
            </a:r>
            <a:endParaRPr b="1">
              <a:solidFill>
                <a:srgbClr val="429ED4"/>
              </a:solidFill>
              <a:latin typeface="Calibri"/>
              <a:ea typeface="Calibri"/>
              <a:cs typeface="Calibri"/>
              <a:sym typeface="Calibri"/>
            </a:endParaRPr>
          </a:p>
        </p:txBody>
      </p:sp>
      <p:sp>
        <p:nvSpPr>
          <p:cNvPr id="620" name="Google Shape;620;p4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21" name="Google Shape;621;p44"/>
          <p:cNvSpPr txBox="1"/>
          <p:nvPr>
            <p:ph idx="1" type="body"/>
          </p:nvPr>
        </p:nvSpPr>
        <p:spPr>
          <a:xfrm>
            <a:off x="2812775" y="954150"/>
            <a:ext cx="2882700" cy="3980100"/>
          </a:xfrm>
          <a:prstGeom prst="rect">
            <a:avLst/>
          </a:prstGeom>
        </p:spPr>
        <p:txBody>
          <a:bodyPr anchorCtr="0" anchor="t" bIns="0" lIns="0" spcFirstLastPara="1" rIns="0" wrap="square" tIns="0">
            <a:noAutofit/>
          </a:bodyPr>
          <a:lstStyle/>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–version</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init</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status </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add</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remote add</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commit</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push</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pull</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merge</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log</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branch</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1500">
                <a:solidFill>
                  <a:schemeClr val="lt1"/>
                </a:solidFill>
                <a:highlight>
                  <a:srgbClr val="434343"/>
                </a:highlight>
                <a:latin typeface="Calibri"/>
                <a:ea typeface="Calibri"/>
                <a:cs typeface="Calibri"/>
                <a:sym typeface="Calibri"/>
              </a:rPr>
              <a:t>git checkout</a:t>
            </a:r>
            <a:endParaRPr sz="15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5"/>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 Repository</a:t>
            </a:r>
            <a:endParaRPr b="1">
              <a:solidFill>
                <a:srgbClr val="429ED4"/>
              </a:solidFill>
              <a:latin typeface="Calibri"/>
              <a:ea typeface="Calibri"/>
              <a:cs typeface="Calibri"/>
              <a:sym typeface="Calibri"/>
            </a:endParaRPr>
          </a:p>
        </p:txBody>
      </p:sp>
      <p:sp>
        <p:nvSpPr>
          <p:cNvPr id="627" name="Google Shape;627;p4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28" name="Google Shape;628;p45"/>
          <p:cNvSpPr txBox="1"/>
          <p:nvPr>
            <p:ph idx="1" type="body"/>
          </p:nvPr>
        </p:nvSpPr>
        <p:spPr>
          <a:xfrm>
            <a:off x="667450" y="686125"/>
            <a:ext cx="7717500" cy="4425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check if you have git in your computer</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--version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git needs your identity to mark/label changes / editor</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2400">
                <a:solidFill>
                  <a:schemeClr val="lt1"/>
                </a:solidFill>
                <a:highlight>
                  <a:srgbClr val="434343"/>
                </a:highlight>
                <a:latin typeface="Calibri"/>
                <a:ea typeface="Calibri"/>
                <a:cs typeface="Calibri"/>
                <a:sym typeface="Calibri"/>
              </a:rPr>
              <a:t>git config --global user.name </a:t>
            </a:r>
            <a:r>
              <a:rPr b="1" lang="tr-TR" sz="2400">
                <a:solidFill>
                  <a:srgbClr val="FF9900"/>
                </a:solidFill>
                <a:highlight>
                  <a:srgbClr val="434343"/>
                </a:highlight>
                <a:latin typeface="Calibri"/>
                <a:ea typeface="Calibri"/>
                <a:cs typeface="Calibri"/>
                <a:sym typeface="Calibri"/>
              </a:rPr>
              <a:t>“Your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2400">
                <a:solidFill>
                  <a:schemeClr val="lt1"/>
                </a:solidFill>
                <a:highlight>
                  <a:srgbClr val="434343"/>
                </a:highlight>
                <a:latin typeface="Calibri"/>
                <a:ea typeface="Calibri"/>
                <a:cs typeface="Calibri"/>
                <a:sym typeface="Calibri"/>
              </a:rPr>
              <a:t>git config --global user.email </a:t>
            </a:r>
            <a:r>
              <a:rPr b="1" lang="tr-TR" sz="2400">
                <a:solidFill>
                  <a:srgbClr val="FF9900"/>
                </a:solidFill>
                <a:highlight>
                  <a:srgbClr val="434343"/>
                </a:highlight>
                <a:latin typeface="Calibri"/>
                <a:ea typeface="Calibri"/>
                <a:cs typeface="Calibri"/>
                <a:sym typeface="Calibri"/>
              </a:rPr>
              <a:t>“Your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b="1" lang="tr-TR" sz="2400">
                <a:solidFill>
                  <a:schemeClr val="lt1"/>
                </a:solidFill>
                <a:highlight>
                  <a:srgbClr val="434343"/>
                </a:highlight>
                <a:latin typeface="Calibri"/>
                <a:ea typeface="Calibri"/>
                <a:cs typeface="Calibri"/>
                <a:sym typeface="Calibri"/>
              </a:rPr>
              <a:t>    git config --global core.editor </a:t>
            </a:r>
            <a:r>
              <a:rPr b="1" lang="tr-TR" sz="2400">
                <a:solidFill>
                  <a:srgbClr val="FF9900"/>
                </a:solidFill>
                <a:highlight>
                  <a:srgbClr val="434343"/>
                </a:highlight>
                <a:latin typeface="Calibri"/>
                <a:ea typeface="Calibri"/>
                <a:cs typeface="Calibri"/>
                <a:sym typeface="Calibri"/>
              </a:rPr>
              <a:t>“vim”</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2400">
                <a:solidFill>
                  <a:schemeClr val="lt1"/>
                </a:solidFill>
                <a:highlight>
                  <a:srgbClr val="434343"/>
                </a:highlight>
                <a:latin typeface="Calibri"/>
                <a:ea typeface="Calibri"/>
                <a:cs typeface="Calibri"/>
                <a:sym typeface="Calibri"/>
              </a:rPr>
              <a:t>git config --list</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6"/>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Track a new file</a:t>
            </a:r>
            <a:endParaRPr b="1">
              <a:solidFill>
                <a:srgbClr val="429ED4"/>
              </a:solidFill>
              <a:latin typeface="Calibri"/>
              <a:ea typeface="Calibri"/>
              <a:cs typeface="Calibri"/>
              <a:sym typeface="Calibri"/>
            </a:endParaRPr>
          </a:p>
        </p:txBody>
      </p:sp>
      <p:sp>
        <p:nvSpPr>
          <p:cNvPr id="634" name="Google Shape;634;p4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35" name="Google Shape;635;p46"/>
          <p:cNvSpPr txBox="1"/>
          <p:nvPr>
            <p:ph idx="1" type="body"/>
          </p:nvPr>
        </p:nvSpPr>
        <p:spPr>
          <a:xfrm>
            <a:off x="647000" y="1185200"/>
            <a:ext cx="8262000" cy="3659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create a new file in our project folder</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touch Maps.html</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edit this file</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vim Maps.html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check the status of our project</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status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7"/>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 Repository</a:t>
            </a:r>
            <a:endParaRPr b="1">
              <a:solidFill>
                <a:srgbClr val="429ED4"/>
              </a:solidFill>
              <a:latin typeface="Calibri"/>
              <a:ea typeface="Calibri"/>
              <a:cs typeface="Calibri"/>
              <a:sym typeface="Calibri"/>
            </a:endParaRPr>
          </a:p>
        </p:txBody>
      </p:sp>
      <p:sp>
        <p:nvSpPr>
          <p:cNvPr id="641" name="Google Shape;641;p4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42" name="Google Shape;642;p47"/>
          <p:cNvSpPr txBox="1"/>
          <p:nvPr>
            <p:ph idx="1" type="body"/>
          </p:nvPr>
        </p:nvSpPr>
        <p:spPr>
          <a:xfrm>
            <a:off x="647000" y="1185200"/>
            <a:ext cx="6605700" cy="3659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create a new local repo </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init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the commands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a:t>
            </a:r>
            <a:r>
              <a:rPr b="1" lang="tr-TR" sz="3600">
                <a:solidFill>
                  <a:srgbClr val="434343"/>
                </a:solidFill>
                <a:highlight>
                  <a:srgbClr val="434343"/>
                </a:highlight>
                <a:latin typeface="Calibri"/>
                <a:ea typeface="Calibri"/>
                <a:cs typeface="Calibri"/>
                <a:sym typeface="Calibri"/>
              </a:rPr>
              <a:t>t</a:t>
            </a:r>
            <a:r>
              <a:rPr b="1" lang="tr-TR" sz="3600">
                <a:solidFill>
                  <a:schemeClr val="lt1"/>
                </a:solidFill>
                <a:highlight>
                  <a:srgbClr val="434343"/>
                </a:highlight>
                <a:latin typeface="Calibri"/>
                <a:ea typeface="Calibri"/>
                <a:cs typeface="Calibri"/>
                <a:sym typeface="Calibri"/>
              </a:rPr>
              <a:t> </a:t>
            </a: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the status of your repo</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status </a:t>
            </a:r>
            <a:r>
              <a:rPr b="1" lang="tr-TR" sz="3600">
                <a:solidFill>
                  <a:srgbClr val="434343"/>
                </a:solidFill>
                <a:highlight>
                  <a:srgbClr val="434343"/>
                </a:highlight>
                <a:latin typeface="Calibri"/>
                <a:ea typeface="Calibri"/>
                <a:cs typeface="Calibri"/>
                <a:sym typeface="Calibri"/>
              </a:rPr>
              <a:t>t</a:t>
            </a:r>
            <a:r>
              <a:rPr b="1"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8"/>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 Repository</a:t>
            </a:r>
            <a:endParaRPr b="1">
              <a:solidFill>
                <a:srgbClr val="429ED4"/>
              </a:solidFill>
              <a:latin typeface="Calibri"/>
              <a:ea typeface="Calibri"/>
              <a:cs typeface="Calibri"/>
              <a:sym typeface="Calibri"/>
            </a:endParaRPr>
          </a:p>
        </p:txBody>
      </p:sp>
      <p:sp>
        <p:nvSpPr>
          <p:cNvPr id="648" name="Google Shape;648;p4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49" name="Google Shape;649;p48"/>
          <p:cNvSpPr txBox="1"/>
          <p:nvPr>
            <p:ph idx="1" type="body"/>
          </p:nvPr>
        </p:nvSpPr>
        <p:spPr>
          <a:xfrm>
            <a:off x="647000" y="1185200"/>
            <a:ext cx="8262000" cy="3659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create a new remote repo and connect it with your local repo (after you create a remote repo on Github/Bitbucket etc.)</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clone </a:t>
            </a:r>
            <a:r>
              <a:rPr b="1" lang="tr-TR" sz="3600">
                <a:solidFill>
                  <a:srgbClr val="FF9900"/>
                </a:solidFill>
                <a:highlight>
                  <a:srgbClr val="434343"/>
                </a:highlight>
                <a:latin typeface="Calibri"/>
                <a:ea typeface="Calibri"/>
                <a:cs typeface="Calibri"/>
                <a:sym typeface="Calibri"/>
              </a:rPr>
              <a:t>address</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2"/>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391" name="Google Shape;391;p22"/>
          <p:cNvSpPr txBox="1"/>
          <p:nvPr>
            <p:ph idx="1" type="body"/>
          </p:nvPr>
        </p:nvSpPr>
        <p:spPr>
          <a:xfrm>
            <a:off x="439200" y="1724550"/>
            <a:ext cx="8265600" cy="1694400"/>
          </a:xfrm>
          <a:prstGeom prst="rect">
            <a:avLst/>
          </a:prstGeom>
        </p:spPr>
        <p:txBody>
          <a:bodyPr anchorCtr="0" anchor="t" bIns="0" lIns="0" spcFirstLastPara="1" rIns="0" wrap="square" tIns="0">
            <a:noAutofit/>
          </a:bodyPr>
          <a:lstStyle/>
          <a:p>
            <a:pPr indent="0" lvl="0" marL="0" rtl="0" algn="ctr">
              <a:lnSpc>
                <a:spcPct val="98181"/>
              </a:lnSpc>
              <a:spcBef>
                <a:spcPts val="1000"/>
              </a:spcBef>
              <a:spcAft>
                <a:spcPts val="0"/>
              </a:spcAft>
              <a:buNone/>
            </a:pPr>
            <a:r>
              <a:rPr lang="tr-TR" sz="4800">
                <a:solidFill>
                  <a:srgbClr val="429ED4"/>
                </a:solidFill>
                <a:latin typeface="Calibri"/>
                <a:ea typeface="Calibri"/>
                <a:cs typeface="Calibri"/>
                <a:sym typeface="Calibri"/>
              </a:rPr>
              <a:t>Version Control Systems</a:t>
            </a:r>
            <a:endParaRPr sz="4800">
              <a:solidFill>
                <a:srgbClr val="429ED4"/>
              </a:solidFill>
              <a:latin typeface="Calibri"/>
              <a:ea typeface="Calibri"/>
              <a:cs typeface="Calibri"/>
              <a:sym typeface="Calibri"/>
            </a:endParaRPr>
          </a:p>
          <a:p>
            <a:pPr indent="0" lvl="0" marL="0" rtl="0" algn="ctr">
              <a:lnSpc>
                <a:spcPct val="98181"/>
              </a:lnSpc>
              <a:spcBef>
                <a:spcPts val="1000"/>
              </a:spcBef>
              <a:spcAft>
                <a:spcPts val="0"/>
              </a:spcAft>
              <a:buNone/>
            </a:pPr>
            <a:r>
              <a:rPr lang="tr-TR" sz="3600">
                <a:solidFill>
                  <a:schemeClr val="accent4"/>
                </a:solidFill>
                <a:latin typeface="Calibri"/>
                <a:ea typeface="Calibri"/>
                <a:cs typeface="Calibri"/>
                <a:sym typeface="Calibri"/>
              </a:rPr>
              <a:t>What comes to you your mind when you hear this?</a:t>
            </a:r>
            <a:endParaRPr sz="3600">
              <a:solidFill>
                <a:schemeClr val="accent4"/>
              </a:solidFill>
              <a:latin typeface="Calibri"/>
              <a:ea typeface="Calibri"/>
              <a:cs typeface="Calibri"/>
              <a:sym typeface="Calibri"/>
            </a:endParaRPr>
          </a:p>
        </p:txBody>
      </p:sp>
      <p:sp>
        <p:nvSpPr>
          <p:cNvPr id="392" name="Google Shape;392;p2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pic>
        <p:nvPicPr>
          <p:cNvPr id="393" name="Google Shape;393;p22">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94" name="Google Shape;394;p22">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9"/>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Stage files options</a:t>
            </a:r>
            <a:endParaRPr b="1">
              <a:solidFill>
                <a:srgbClr val="429ED4"/>
              </a:solidFill>
              <a:latin typeface="Calibri"/>
              <a:ea typeface="Calibri"/>
              <a:cs typeface="Calibri"/>
              <a:sym typeface="Calibri"/>
            </a:endParaRPr>
          </a:p>
        </p:txBody>
      </p:sp>
      <p:sp>
        <p:nvSpPr>
          <p:cNvPr id="655" name="Google Shape;655;p4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56" name="Google Shape;656;p49"/>
          <p:cNvSpPr txBox="1"/>
          <p:nvPr>
            <p:ph idx="1" type="body"/>
          </p:nvPr>
        </p:nvSpPr>
        <p:spPr>
          <a:xfrm>
            <a:off x="647125" y="715800"/>
            <a:ext cx="8262000" cy="4218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stage one file</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add </a:t>
            </a:r>
            <a:r>
              <a:rPr b="1" lang="tr-TR" sz="2800">
                <a:solidFill>
                  <a:srgbClr val="FF9900"/>
                </a:solidFill>
                <a:highlight>
                  <a:srgbClr val="434343"/>
                </a:highlight>
                <a:latin typeface="Calibri"/>
                <a:ea typeface="Calibri"/>
                <a:cs typeface="Calibri"/>
                <a:sym typeface="Calibri"/>
              </a:rPr>
              <a:t>filename</a:t>
            </a:r>
            <a:r>
              <a:rPr b="1" lang="tr-TR" sz="2800">
                <a:solidFill>
                  <a:schemeClr val="lt1"/>
                </a:solidFill>
                <a:highlight>
                  <a:srgbClr val="434343"/>
                </a:highlight>
                <a:latin typeface="Calibri"/>
                <a:ea typeface="Calibri"/>
                <a:cs typeface="Calibri"/>
                <a:sym typeface="Calibri"/>
              </a:rPr>
              <a:t>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stage all files (new, modified)</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add .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stage all changes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add -A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stage modified and deleted files only</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add -u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0"/>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Commit</a:t>
            </a:r>
            <a:endParaRPr b="1">
              <a:solidFill>
                <a:srgbClr val="429ED4"/>
              </a:solidFill>
              <a:latin typeface="Calibri"/>
              <a:ea typeface="Calibri"/>
              <a:cs typeface="Calibri"/>
              <a:sym typeface="Calibri"/>
            </a:endParaRPr>
          </a:p>
        </p:txBody>
      </p:sp>
      <p:sp>
        <p:nvSpPr>
          <p:cNvPr id="662" name="Google Shape;662;p5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63" name="Google Shape;663;p50"/>
          <p:cNvSpPr txBox="1"/>
          <p:nvPr>
            <p:ph idx="1" type="body"/>
          </p:nvPr>
        </p:nvSpPr>
        <p:spPr>
          <a:xfrm>
            <a:off x="647125" y="715800"/>
            <a:ext cx="8262000" cy="4218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Commit the files on the stage</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commit -m </a:t>
            </a:r>
            <a:r>
              <a:rPr b="1" lang="tr-TR" sz="2800">
                <a:solidFill>
                  <a:srgbClr val="FF9900"/>
                </a:solidFill>
                <a:highlight>
                  <a:srgbClr val="434343"/>
                </a:highlight>
                <a:latin typeface="Calibri"/>
                <a:ea typeface="Calibri"/>
                <a:cs typeface="Calibri"/>
                <a:sym typeface="Calibri"/>
              </a:rPr>
              <a:t>”message”</a:t>
            </a:r>
            <a:r>
              <a:rPr b="1" lang="tr-TR" sz="2800">
                <a:solidFill>
                  <a:schemeClr val="lt1"/>
                </a:solidFill>
                <a:highlight>
                  <a:srgbClr val="434343"/>
                </a:highlight>
                <a:latin typeface="Calibri"/>
                <a:ea typeface="Calibri"/>
                <a:cs typeface="Calibri"/>
                <a:sym typeface="Calibri"/>
              </a:rPr>
              <a:t>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Add and commit all tracked files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commit -am </a:t>
            </a:r>
            <a:r>
              <a:rPr b="1" lang="tr-TR" sz="2800">
                <a:solidFill>
                  <a:srgbClr val="FF9900"/>
                </a:solidFill>
                <a:highlight>
                  <a:srgbClr val="434343"/>
                </a:highlight>
                <a:latin typeface="Calibri"/>
                <a:ea typeface="Calibri"/>
                <a:cs typeface="Calibri"/>
                <a:sym typeface="Calibri"/>
              </a:rPr>
              <a:t>”message”</a:t>
            </a:r>
            <a:r>
              <a:rPr b="1" lang="tr-TR" sz="2800">
                <a:solidFill>
                  <a:schemeClr val="lt1"/>
                </a:solidFill>
                <a:highlight>
                  <a:srgbClr val="434343"/>
                </a:highlight>
                <a:latin typeface="Calibri"/>
                <a:ea typeface="Calibri"/>
                <a:cs typeface="Calibri"/>
                <a:sym typeface="Calibri"/>
              </a:rPr>
              <a:t>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amend commit message</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commit --ammend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1"/>
          <p:cNvSpPr txBox="1"/>
          <p:nvPr>
            <p:ph type="title"/>
          </p:nvPr>
        </p:nvSpPr>
        <p:spPr>
          <a:xfrm>
            <a:off x="457200" y="192650"/>
            <a:ext cx="81732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Recipe for a new project</a:t>
            </a:r>
            <a:endParaRPr b="1">
              <a:solidFill>
                <a:srgbClr val="429ED4"/>
              </a:solidFill>
              <a:latin typeface="Calibri"/>
              <a:ea typeface="Calibri"/>
              <a:cs typeface="Calibri"/>
              <a:sym typeface="Calibri"/>
            </a:endParaRPr>
          </a:p>
        </p:txBody>
      </p:sp>
      <p:sp>
        <p:nvSpPr>
          <p:cNvPr id="669" name="Google Shape;669;p5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70" name="Google Shape;670;p51"/>
          <p:cNvSpPr txBox="1"/>
          <p:nvPr>
            <p:ph idx="1" type="body"/>
          </p:nvPr>
        </p:nvSpPr>
        <p:spPr>
          <a:xfrm>
            <a:off x="176800" y="1275350"/>
            <a:ext cx="8681100" cy="2551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Create a repo                       	 </a:t>
            </a: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init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Create a new file/edit file etc. </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Stage/Track your changes 	 </a:t>
            </a: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add . </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Commit changes				 </a:t>
            </a:r>
            <a:r>
              <a:rPr lang="tr-TR" sz="2800">
                <a:solidFill>
                  <a:schemeClr val="lt1"/>
                </a:solidFill>
                <a:highlight>
                  <a:srgbClr val="434343"/>
                </a:highlight>
                <a:latin typeface="Calibri"/>
                <a:ea typeface="Calibri"/>
                <a:cs typeface="Calibri"/>
                <a:sym typeface="Calibri"/>
              </a:rPr>
              <a:t>   </a:t>
            </a:r>
            <a:r>
              <a:rPr b="1" lang="tr-TR" sz="2800">
                <a:solidFill>
                  <a:schemeClr val="lt1"/>
                </a:solidFill>
                <a:highlight>
                  <a:srgbClr val="434343"/>
                </a:highlight>
                <a:latin typeface="Calibri"/>
                <a:ea typeface="Calibri"/>
                <a:cs typeface="Calibri"/>
                <a:sym typeface="Calibri"/>
              </a:rPr>
              <a:t>git commit -m </a:t>
            </a:r>
            <a:r>
              <a:rPr b="1" lang="tr-TR" sz="2800">
                <a:solidFill>
                  <a:srgbClr val="FF9900"/>
                </a:solidFill>
                <a:highlight>
                  <a:srgbClr val="434343"/>
                </a:highlight>
                <a:latin typeface="Calibri"/>
                <a:ea typeface="Calibri"/>
                <a:cs typeface="Calibri"/>
                <a:sym typeface="Calibri"/>
              </a:rPr>
              <a:t>“message”</a:t>
            </a:r>
            <a:r>
              <a:rPr b="1" lang="tr-TR" sz="2800">
                <a:solidFill>
                  <a:srgbClr val="434343"/>
                </a:solidFill>
                <a:highlight>
                  <a:srgbClr val="434343"/>
                </a:highlight>
                <a:latin typeface="Calibri"/>
                <a:ea typeface="Calibri"/>
                <a:cs typeface="Calibri"/>
                <a:sym typeface="Calibri"/>
              </a:rPr>
              <a:t>t</a:t>
            </a:r>
            <a:endParaRPr b="1" sz="28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t/>
            </a:r>
            <a:endParaRPr b="1" sz="28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2"/>
          <p:cNvSpPr txBox="1"/>
          <p:nvPr>
            <p:ph idx="12" type="sldNum"/>
          </p:nvPr>
        </p:nvSpPr>
        <p:spPr>
          <a:xfrm>
            <a:off x="8883175" y="4903875"/>
            <a:ext cx="2229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grpSp>
        <p:nvGrpSpPr>
          <p:cNvPr id="676" name="Google Shape;676;p52"/>
          <p:cNvGrpSpPr/>
          <p:nvPr/>
        </p:nvGrpSpPr>
        <p:grpSpPr>
          <a:xfrm>
            <a:off x="5410301" y="719490"/>
            <a:ext cx="3356124" cy="3829046"/>
            <a:chOff x="2602525" y="317054"/>
            <a:chExt cx="4174283" cy="4762495"/>
          </a:xfrm>
        </p:grpSpPr>
        <p:sp>
          <p:nvSpPr>
            <p:cNvPr id="677" name="Google Shape;677;p52"/>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52"/>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52"/>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52"/>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52"/>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52"/>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52"/>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52"/>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52"/>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52"/>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52"/>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52"/>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52"/>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52"/>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52"/>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52"/>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52"/>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52"/>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52"/>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52"/>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52"/>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52"/>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52"/>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52"/>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52"/>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52"/>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52"/>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52"/>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52"/>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52"/>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52"/>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52"/>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52"/>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52"/>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52"/>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52"/>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52"/>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52"/>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52"/>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52"/>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52"/>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52"/>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52"/>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52"/>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52"/>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52"/>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52"/>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52"/>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52"/>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52"/>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52"/>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52"/>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52"/>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52"/>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52"/>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52"/>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52"/>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4" name="Google Shape;734;p52"/>
            <p:cNvGrpSpPr/>
            <p:nvPr/>
          </p:nvGrpSpPr>
          <p:grpSpPr>
            <a:xfrm>
              <a:off x="2941619" y="3895613"/>
              <a:ext cx="483621" cy="510995"/>
              <a:chOff x="4345944" y="4626313"/>
              <a:chExt cx="483621" cy="510995"/>
            </a:xfrm>
          </p:grpSpPr>
          <p:grpSp>
            <p:nvGrpSpPr>
              <p:cNvPr id="735" name="Google Shape;735;p52"/>
              <p:cNvGrpSpPr/>
              <p:nvPr/>
            </p:nvGrpSpPr>
            <p:grpSpPr>
              <a:xfrm>
                <a:off x="4345944" y="4852987"/>
                <a:ext cx="474200" cy="284321"/>
                <a:chOff x="4345944" y="4852987"/>
                <a:chExt cx="474200" cy="284321"/>
              </a:xfrm>
            </p:grpSpPr>
            <p:sp>
              <p:nvSpPr>
                <p:cNvPr id="736" name="Google Shape;736;p52"/>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52"/>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52"/>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9" name="Google Shape;739;p52"/>
                <p:cNvGrpSpPr/>
                <p:nvPr/>
              </p:nvGrpSpPr>
              <p:grpSpPr>
                <a:xfrm>
                  <a:off x="4457040" y="4985575"/>
                  <a:ext cx="133724" cy="77247"/>
                  <a:chOff x="4457040" y="4985575"/>
                  <a:chExt cx="133724" cy="77247"/>
                </a:xfrm>
              </p:grpSpPr>
              <p:sp>
                <p:nvSpPr>
                  <p:cNvPr id="740" name="Google Shape;740;p52"/>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52"/>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42" name="Google Shape;742;p52"/>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52"/>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52"/>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52"/>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52"/>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52"/>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52"/>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52"/>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52"/>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52"/>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52"/>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52"/>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52"/>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52"/>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52"/>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52"/>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52"/>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52"/>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52"/>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52"/>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52"/>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52"/>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52"/>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52"/>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52"/>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52"/>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52"/>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52"/>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52"/>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52"/>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52"/>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3" name="Google Shape;773;p52"/>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52"/>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5" name="Google Shape;775;p52"/>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6" name="Google Shape;776;p52"/>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7" name="Google Shape;777;p52"/>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8" name="Google Shape;778;p52"/>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9" name="Google Shape;779;p52"/>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0" name="Google Shape;780;p52"/>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p52"/>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p52"/>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52"/>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52"/>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52"/>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52"/>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52"/>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52"/>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p52"/>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0" name="Google Shape;790;p52"/>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p52"/>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2" name="Google Shape;792;p52"/>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p52"/>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4" name="Google Shape;794;p52"/>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p52"/>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6" name="Google Shape;796;p52"/>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p52"/>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p52"/>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p52"/>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p52"/>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p52"/>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2" name="Google Shape;802;p52"/>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p52"/>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52"/>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p52"/>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06" name="Google Shape;806;p52"/>
              <p:cNvGrpSpPr/>
              <p:nvPr/>
            </p:nvGrpSpPr>
            <p:grpSpPr>
              <a:xfrm>
                <a:off x="4543079" y="4626313"/>
                <a:ext cx="286486" cy="386884"/>
                <a:chOff x="4543079" y="4626313"/>
                <a:chExt cx="286486" cy="386884"/>
              </a:xfrm>
            </p:grpSpPr>
            <p:grpSp>
              <p:nvGrpSpPr>
                <p:cNvPr id="807" name="Google Shape;807;p52"/>
                <p:cNvGrpSpPr/>
                <p:nvPr/>
              </p:nvGrpSpPr>
              <p:grpSpPr>
                <a:xfrm>
                  <a:off x="4543079" y="4626313"/>
                  <a:ext cx="286486" cy="386884"/>
                  <a:chOff x="4543079" y="4626313"/>
                  <a:chExt cx="286486" cy="386884"/>
                </a:xfrm>
              </p:grpSpPr>
              <p:sp>
                <p:nvSpPr>
                  <p:cNvPr id="808" name="Google Shape;808;p52"/>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52"/>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52"/>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p52"/>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52"/>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13" name="Google Shape;813;p52"/>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52"/>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52"/>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816" name="Google Shape;816;p52"/>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52"/>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52"/>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52"/>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52"/>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52"/>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22" name="Google Shape;822;p52"/>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
        <p:nvSpPr>
          <p:cNvPr id="823" name="Google Shape;823;p52"/>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000000"/>
                </a:solidFill>
                <a:latin typeface="Barlow"/>
                <a:ea typeface="Barlow"/>
                <a:cs typeface="Barlow"/>
                <a:sym typeface="Barlow"/>
              </a:rPr>
              <a:t>Any questions?</a:t>
            </a:r>
            <a:endParaRPr b="1" i="0" sz="3600" u="none" cap="none" strike="noStrike">
              <a:solidFill>
                <a:srgbClr val="000000"/>
              </a:solidFill>
              <a:latin typeface="Barlow"/>
              <a:ea typeface="Barlow"/>
              <a:cs typeface="Barlow"/>
              <a:sym typeface="Barlow"/>
            </a:endParaRPr>
          </a:p>
          <a:p>
            <a:pPr indent="0" lvl="0" marL="0" marR="0" rtl="0" algn="l">
              <a:lnSpc>
                <a:spcPct val="110000"/>
              </a:lnSpc>
              <a:spcBef>
                <a:spcPts val="600"/>
              </a:spcBef>
              <a:spcAft>
                <a:spcPts val="0"/>
              </a:spcAft>
              <a:buClr>
                <a:schemeClr val="dk1"/>
              </a:buClr>
              <a:buSzPts val="1100"/>
              <a:buFont typeface="Arial"/>
              <a:buNone/>
            </a:pPr>
            <a:r>
              <a:rPr b="0" i="0" lang="tr-TR" sz="2000" u="none" cap="none" strike="noStrike">
                <a:solidFill>
                  <a:schemeClr val="dk1"/>
                </a:solidFill>
                <a:latin typeface="Barlow Light"/>
                <a:ea typeface="Barlow Light"/>
                <a:cs typeface="Barlow Light"/>
                <a:sym typeface="Barlow Light"/>
              </a:rPr>
              <a:t>You can find me at: </a:t>
            </a:r>
            <a:endParaRPr b="0" i="0" sz="2000" u="none" cap="none" strike="noStrike">
              <a:solidFill>
                <a:schemeClr val="dk1"/>
              </a:solidFill>
              <a:latin typeface="Barlow Light"/>
              <a:ea typeface="Barlow Light"/>
              <a:cs typeface="Barlow Light"/>
              <a:sym typeface="Barlow Light"/>
            </a:endParaRPr>
          </a:p>
          <a:p>
            <a:pPr indent="-342900" lvl="0" marL="457200" marR="0" rtl="0" algn="l">
              <a:lnSpc>
                <a:spcPct val="110000"/>
              </a:lnSpc>
              <a:spcBef>
                <a:spcPts val="600"/>
              </a:spcBef>
              <a:spcAft>
                <a:spcPts val="0"/>
              </a:spcAft>
              <a:buClr>
                <a:srgbClr val="741B47"/>
              </a:buClr>
              <a:buSzPts val="1800"/>
              <a:buFont typeface="Barlow Light"/>
              <a:buChar char="▸"/>
            </a:pPr>
            <a:r>
              <a:rPr b="0" i="0" lang="tr-TR" sz="2000" u="none" cap="none" strike="noStrike">
                <a:solidFill>
                  <a:schemeClr val="dk1"/>
                </a:solidFill>
                <a:latin typeface="Barlow Light"/>
                <a:ea typeface="Barlow Light"/>
                <a:cs typeface="Barlow Light"/>
                <a:sym typeface="Barlow Light"/>
              </a:rPr>
              <a:t>@</a:t>
            </a:r>
            <a:r>
              <a:rPr lang="tr-TR"/>
              <a:t>volkan</a:t>
            </a:r>
            <a:endParaRPr b="0" i="0" sz="2000" u="none" cap="none" strike="noStrike">
              <a:solidFill>
                <a:schemeClr val="dk1"/>
              </a:solidFill>
              <a:latin typeface="Barlow Light"/>
              <a:ea typeface="Barlow Light"/>
              <a:cs typeface="Barlow Light"/>
              <a:sym typeface="Barlow Light"/>
            </a:endParaRPr>
          </a:p>
          <a:p>
            <a:pPr indent="-342900" lvl="0" marL="457200" marR="0" rtl="0" algn="l">
              <a:lnSpc>
                <a:spcPct val="110000"/>
              </a:lnSpc>
              <a:spcBef>
                <a:spcPts val="0"/>
              </a:spcBef>
              <a:spcAft>
                <a:spcPts val="0"/>
              </a:spcAft>
              <a:buClr>
                <a:srgbClr val="741B47"/>
              </a:buClr>
              <a:buSzPts val="1800"/>
              <a:buFont typeface="Barlow Light"/>
              <a:buChar char="▸"/>
            </a:pPr>
            <a:r>
              <a:rPr lang="tr-TR"/>
              <a:t>volkan</a:t>
            </a:r>
            <a:r>
              <a:rPr b="0" i="0" lang="tr-TR" sz="2000" u="none" cap="none" strike="noStrike">
                <a:solidFill>
                  <a:schemeClr val="dk1"/>
                </a:solidFill>
                <a:latin typeface="Barlow Light"/>
                <a:ea typeface="Barlow Light"/>
                <a:cs typeface="Barlow Light"/>
                <a:sym typeface="Barlow Light"/>
              </a:rPr>
              <a:t>@clarusway.com</a:t>
            </a:r>
            <a:endParaRPr b="0" i="0" sz="2000" u="none" cap="none" strike="noStrike">
              <a:solidFill>
                <a:schemeClr val="dk1"/>
              </a:solidFill>
              <a:latin typeface="Barlow Light"/>
              <a:ea typeface="Barlow Light"/>
              <a:cs typeface="Barlow Light"/>
              <a:sym typeface="Barlow Light"/>
            </a:endParaRPr>
          </a:p>
        </p:txBody>
      </p:sp>
      <p:pic>
        <p:nvPicPr>
          <p:cNvPr id="824" name="Google Shape;824;p52"/>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grpSp>
        <p:nvGrpSpPr>
          <p:cNvPr id="829" name="Google Shape;829;p53"/>
          <p:cNvGrpSpPr/>
          <p:nvPr/>
        </p:nvGrpSpPr>
        <p:grpSpPr>
          <a:xfrm>
            <a:off x="5122427" y="287001"/>
            <a:ext cx="3841143" cy="3893303"/>
            <a:chOff x="5122427" y="668001"/>
            <a:chExt cx="3841143" cy="3893303"/>
          </a:xfrm>
        </p:grpSpPr>
        <p:grpSp>
          <p:nvGrpSpPr>
            <p:cNvPr id="830" name="Google Shape;830;p53"/>
            <p:cNvGrpSpPr/>
            <p:nvPr/>
          </p:nvGrpSpPr>
          <p:grpSpPr>
            <a:xfrm>
              <a:off x="5144045" y="893590"/>
              <a:ext cx="2833667" cy="2964311"/>
              <a:chOff x="3860721" y="1330073"/>
              <a:chExt cx="3544299" cy="3707706"/>
            </a:xfrm>
          </p:grpSpPr>
          <p:sp>
            <p:nvSpPr>
              <p:cNvPr id="831" name="Google Shape;831;p5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2" name="Google Shape;832;p5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p5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p5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5" name="Google Shape;835;p5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p5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7" name="Google Shape;837;p5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8" name="Google Shape;838;p5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p5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p5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1" name="Google Shape;841;p5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2" name="Google Shape;842;p5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p5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4" name="Google Shape;844;p5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p5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6" name="Google Shape;846;p5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p5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5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9" name="Google Shape;849;p5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0" name="Google Shape;850;p5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1" name="Google Shape;851;p5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2" name="Google Shape;852;p5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p5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4" name="Google Shape;854;p5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5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6" name="Google Shape;856;p5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p5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p5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p5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5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5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5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5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5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5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5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p5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p5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p5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5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p5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p5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p5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4" name="Google Shape;874;p5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p5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5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5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8" name="Google Shape;878;p5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9" name="Google Shape;879;p5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p5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p5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p5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p5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p5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p5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p5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p5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p5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p5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p5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1" name="Google Shape;891;p5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2" name="Google Shape;892;p5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3" name="Google Shape;893;p5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4" name="Google Shape;894;p5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p5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p5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p5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8" name="Google Shape;898;p5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9" name="Google Shape;899;p5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0" name="Google Shape;900;p5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1" name="Google Shape;901;p5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p5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p5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4" name="Google Shape;904;p5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p5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6" name="Google Shape;906;p5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7" name="Google Shape;907;p5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p5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9" name="Google Shape;909;p5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0" name="Google Shape;910;p5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1" name="Google Shape;911;p5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p5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5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5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5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5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5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5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5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5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5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5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5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4" name="Google Shape;924;p5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5" name="Google Shape;925;p5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5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7" name="Google Shape;927;p5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8" name="Google Shape;928;p5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5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5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5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5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5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p5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5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6" name="Google Shape;936;p5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p5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38" name="Google Shape;938;p53"/>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53"/>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53"/>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53"/>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53"/>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53"/>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53"/>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53"/>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53"/>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53"/>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53"/>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53"/>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53"/>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53"/>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53"/>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53"/>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53"/>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53"/>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53"/>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53"/>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53"/>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53"/>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53"/>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53"/>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53"/>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p53"/>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p53"/>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53"/>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53"/>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53"/>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53"/>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69" name="Google Shape;969;p53"/>
            <p:cNvGrpSpPr/>
            <p:nvPr/>
          </p:nvGrpSpPr>
          <p:grpSpPr>
            <a:xfrm flipH="1">
              <a:off x="5678143" y="1227582"/>
              <a:ext cx="345795" cy="1043508"/>
              <a:chOff x="5678143" y="1151382"/>
              <a:chExt cx="345795" cy="1043508"/>
            </a:xfrm>
          </p:grpSpPr>
          <p:sp>
            <p:nvSpPr>
              <p:cNvPr id="970" name="Google Shape;970;p53"/>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53"/>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53"/>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53"/>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53"/>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53"/>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p53"/>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53"/>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53"/>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53"/>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53"/>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53"/>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53"/>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3" name="Google Shape;983;p53"/>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53"/>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53"/>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53"/>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87" name="Google Shape;987;p53"/>
            <p:cNvGrpSpPr/>
            <p:nvPr/>
          </p:nvGrpSpPr>
          <p:grpSpPr>
            <a:xfrm>
              <a:off x="5122427" y="3292365"/>
              <a:ext cx="823270" cy="1268939"/>
              <a:chOff x="5490177" y="3555452"/>
              <a:chExt cx="823270" cy="1268939"/>
            </a:xfrm>
          </p:grpSpPr>
          <p:sp>
            <p:nvSpPr>
              <p:cNvPr id="988" name="Google Shape;988;p53"/>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p53"/>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0" name="Google Shape;990;p53"/>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p53"/>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p53"/>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p53"/>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p53"/>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53"/>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p53"/>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53"/>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53"/>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p53"/>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53"/>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p53"/>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53"/>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53"/>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p53"/>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53"/>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53"/>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53"/>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p53"/>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p53"/>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53"/>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53"/>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53"/>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53"/>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53"/>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53"/>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53"/>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53"/>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53"/>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19" name="Google Shape;1019;p53"/>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53"/>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53"/>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p53"/>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p53"/>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4" name="Google Shape;1024;p53"/>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5" name="Google Shape;1025;p53"/>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6" name="Google Shape;1026;p53"/>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7" name="Google Shape;1027;p53"/>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8" name="Google Shape;1028;p53"/>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9" name="Google Shape;1029;p53"/>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0" name="Google Shape;1030;p53"/>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1" name="Google Shape;1031;p53"/>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2" name="Google Shape;1032;p53"/>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3" name="Google Shape;1033;p53"/>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4" name="Google Shape;1034;p53"/>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5" name="Google Shape;1035;p53"/>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6" name="Google Shape;1036;p53"/>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7" name="Google Shape;1037;p5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8" name="Google Shape;1038;p53"/>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9" name="Google Shape;1039;p53"/>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0" name="Google Shape;1040;p53"/>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1" name="Google Shape;1041;p5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2" name="Google Shape;1042;p53"/>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3" name="Google Shape;1043;p53"/>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4" name="Google Shape;1044;p53"/>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5" name="Google Shape;1045;p53"/>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6" name="Google Shape;1046;p53"/>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7" name="Google Shape;1047;p53"/>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8" name="Google Shape;1048;p53"/>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p53"/>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0" name="Google Shape;1050;p53"/>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1" name="Google Shape;1051;p53"/>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2" name="Google Shape;1052;p53"/>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3" name="Google Shape;1053;p53"/>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4" name="Google Shape;1054;p53"/>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55" name="Google Shape;1055;p53"/>
            <p:cNvGrpSpPr/>
            <p:nvPr/>
          </p:nvGrpSpPr>
          <p:grpSpPr>
            <a:xfrm>
              <a:off x="6544660" y="927098"/>
              <a:ext cx="264549" cy="200503"/>
              <a:chOff x="6621095" y="1452181"/>
              <a:chExt cx="330893" cy="250785"/>
            </a:xfrm>
          </p:grpSpPr>
          <p:sp>
            <p:nvSpPr>
              <p:cNvPr id="1056" name="Google Shape;1056;p5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7" name="Google Shape;1057;p5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p5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p5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0" name="Google Shape;1060;p5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61" name="Google Shape;1061;p53"/>
            <p:cNvGrpSpPr/>
            <p:nvPr/>
          </p:nvGrpSpPr>
          <p:grpSpPr>
            <a:xfrm>
              <a:off x="7210339" y="1314222"/>
              <a:ext cx="264549" cy="200503"/>
              <a:chOff x="6621095" y="1452181"/>
              <a:chExt cx="330893" cy="250785"/>
            </a:xfrm>
          </p:grpSpPr>
          <p:sp>
            <p:nvSpPr>
              <p:cNvPr id="1062" name="Google Shape;1062;p5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3" name="Google Shape;1063;p5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p5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5" name="Google Shape;1065;p5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6" name="Google Shape;1066;p5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67" name="Google Shape;1067;p53"/>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8" name="Google Shape;1068;p53"/>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69" name="Google Shape;1069;p53"/>
            <p:cNvGrpSpPr/>
            <p:nvPr/>
          </p:nvGrpSpPr>
          <p:grpSpPr>
            <a:xfrm flipH="1">
              <a:off x="8183210" y="2407472"/>
              <a:ext cx="780359" cy="1195999"/>
              <a:chOff x="3975528" y="3303922"/>
              <a:chExt cx="780359" cy="1195999"/>
            </a:xfrm>
          </p:grpSpPr>
          <p:sp>
            <p:nvSpPr>
              <p:cNvPr id="1070" name="Google Shape;1070;p53"/>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1" name="Google Shape;1071;p53"/>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2" name="Google Shape;1072;p53"/>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3" name="Google Shape;1073;p5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 name="Google Shape;1074;p5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5" name="Google Shape;1075;p53"/>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6" name="Google Shape;1076;p53"/>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7" name="Google Shape;1077;p5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8" name="Google Shape;1078;p5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9" name="Google Shape;1079;p53"/>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0" name="Google Shape;1080;p53"/>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1" name="Google Shape;1081;p53"/>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2" name="Google Shape;1082;p5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3" name="Google Shape;1083;p5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53"/>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5" name="Google Shape;1085;p53"/>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6" name="Google Shape;1086;p53"/>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7" name="Google Shape;1087;p53"/>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8" name="Google Shape;1088;p53"/>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9" name="Google Shape;1089;p53"/>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0" name="Google Shape;1090;p53"/>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1" name="Google Shape;1091;p53"/>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2" name="Google Shape;1092;p53"/>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3" name="Google Shape;1093;p53"/>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4" name="Google Shape;1094;p53"/>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5" name="Google Shape;1095;p53"/>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96" name="Google Shape;1096;p53"/>
              <p:cNvGrpSpPr/>
              <p:nvPr/>
            </p:nvGrpSpPr>
            <p:grpSpPr>
              <a:xfrm flipH="1">
                <a:off x="4321790" y="3621402"/>
                <a:ext cx="239004" cy="181217"/>
                <a:chOff x="6621095" y="1452181"/>
                <a:chExt cx="330893" cy="250785"/>
              </a:xfrm>
            </p:grpSpPr>
            <p:sp>
              <p:nvSpPr>
                <p:cNvPr id="1097" name="Google Shape;1097;p5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8" name="Google Shape;1098;p5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9" name="Google Shape;1099;p5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0" name="Google Shape;1100;p5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1" name="Google Shape;1101;p5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02" name="Google Shape;1102;p53"/>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 name="Google Shape;1103;p53"/>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104" name="Google Shape;1104;p53"/>
          <p:cNvSpPr txBox="1"/>
          <p:nvPr>
            <p:ph type="ctrTitle"/>
          </p:nvPr>
        </p:nvSpPr>
        <p:spPr>
          <a:xfrm>
            <a:off x="737700" y="13190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b="1" lang="tr-TR" sz="9600">
                <a:solidFill>
                  <a:srgbClr val="429ED4"/>
                </a:solidFill>
                <a:latin typeface="Calibri"/>
                <a:ea typeface="Calibri"/>
                <a:cs typeface="Calibri"/>
                <a:sym typeface="Calibri"/>
              </a:rPr>
              <a:t>Git Session2</a:t>
            </a:r>
            <a:endParaRPr b="1" sz="9600">
              <a:solidFill>
                <a:srgbClr val="429ED4"/>
              </a:solidFill>
              <a:latin typeface="Calibri"/>
              <a:ea typeface="Calibri"/>
              <a:cs typeface="Calibri"/>
              <a:sym typeface="Calibri"/>
            </a:endParaRPr>
          </a:p>
          <a:p>
            <a:pPr indent="0" lvl="0" marL="0" rtl="0" algn="l">
              <a:lnSpc>
                <a:spcPct val="90000"/>
              </a:lnSpc>
              <a:spcBef>
                <a:spcPts val="0"/>
              </a:spcBef>
              <a:spcAft>
                <a:spcPts val="0"/>
              </a:spcAft>
              <a:buSzPts val="4800"/>
              <a:buNone/>
            </a:pPr>
            <a:r>
              <a:t/>
            </a:r>
            <a:endParaRPr b="1" sz="9600">
              <a:solidFill>
                <a:srgbClr val="429ED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5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10" name="Google Shape;1110;p54"/>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Objectives</a:t>
            </a:r>
            <a:endParaRPr b="1" i="0" sz="4800" u="none" cap="none" strike="noStrike">
              <a:solidFill>
                <a:srgbClr val="429ED4"/>
              </a:solidFill>
              <a:latin typeface="Calibri"/>
              <a:ea typeface="Calibri"/>
              <a:cs typeface="Calibri"/>
              <a:sym typeface="Calibri"/>
            </a:endParaRPr>
          </a:p>
        </p:txBody>
      </p:sp>
      <p:sp>
        <p:nvSpPr>
          <p:cNvPr id="1111" name="Google Shape;1111;p54"/>
          <p:cNvSpPr txBox="1"/>
          <p:nvPr>
            <p:ph idx="4294967295" type="subTitle"/>
          </p:nvPr>
        </p:nvSpPr>
        <p:spPr>
          <a:xfrm>
            <a:off x="845725" y="1401650"/>
            <a:ext cx="7842300" cy="2529900"/>
          </a:xfrm>
          <a:prstGeom prst="rect">
            <a:avLst/>
          </a:prstGeom>
          <a:noFill/>
          <a:ln>
            <a:noFill/>
          </a:ln>
        </p:spPr>
        <p:txBody>
          <a:bodyPr anchorCtr="0" anchor="t" bIns="0" lIns="0" spcFirstLastPara="1" rIns="0" wrap="square" tIns="0">
            <a:noAutofit/>
          </a:bodyPr>
          <a:lstStyle/>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Review the prior command set</a:t>
            </a:r>
            <a:endParaRPr sz="2400">
              <a:solidFill>
                <a:srgbClr val="666666"/>
              </a:solidFill>
              <a:latin typeface="Calibri"/>
              <a:ea typeface="Calibri"/>
              <a:cs typeface="Calibri"/>
              <a:sym typeface="Calibri"/>
            </a:endParaRPr>
          </a:p>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Familiarize Github features and UI</a:t>
            </a:r>
            <a:endParaRPr sz="2400">
              <a:solidFill>
                <a:srgbClr val="666666"/>
              </a:solidFill>
              <a:latin typeface="Calibri"/>
              <a:ea typeface="Calibri"/>
              <a:cs typeface="Calibri"/>
              <a:sym typeface="Calibri"/>
            </a:endParaRPr>
          </a:p>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Git Desktop install and use</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GitKraken UI introduction</a:t>
            </a:r>
            <a:endParaRPr sz="2400">
              <a:solidFill>
                <a:srgbClr val="666666"/>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5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17" name="Google Shape;1117;p55"/>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Review Commands 1</a:t>
            </a:r>
            <a:endParaRPr b="1" i="0" sz="4800" u="none" cap="none" strike="noStrike">
              <a:solidFill>
                <a:srgbClr val="429ED4"/>
              </a:solidFill>
              <a:latin typeface="Calibri"/>
              <a:ea typeface="Calibri"/>
              <a:cs typeface="Calibri"/>
              <a:sym typeface="Calibri"/>
            </a:endParaRPr>
          </a:p>
        </p:txBody>
      </p:sp>
      <p:sp>
        <p:nvSpPr>
          <p:cNvPr id="1118" name="Google Shape;1118;p55"/>
          <p:cNvSpPr txBox="1"/>
          <p:nvPr>
            <p:ph idx="4294967295" type="subTitle"/>
          </p:nvPr>
        </p:nvSpPr>
        <p:spPr>
          <a:xfrm>
            <a:off x="845725" y="724675"/>
            <a:ext cx="7842300" cy="31146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git version</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git init</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git status</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git add .</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git remote add (Alias) </a:t>
            </a:r>
            <a:r>
              <a:rPr lang="tr-TR" sz="2400" u="sng">
                <a:solidFill>
                  <a:schemeClr val="hlink"/>
                </a:solidFill>
                <a:latin typeface="Calibri"/>
                <a:ea typeface="Calibri"/>
                <a:cs typeface="Calibri"/>
                <a:sym typeface="Calibri"/>
                <a:hlinkClick r:id="rId3"/>
              </a:rPr>
              <a:t>https://github.com/</a:t>
            </a:r>
            <a:r>
              <a:rPr lang="tr-TR" sz="2400">
                <a:solidFill>
                  <a:srgbClr val="666666"/>
                </a:solidFill>
                <a:latin typeface="Calibri"/>
                <a:ea typeface="Calibri"/>
                <a:cs typeface="Calibri"/>
                <a:sym typeface="Calibri"/>
              </a:rPr>
              <a:t>(Account)/(Repo).git</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git commit</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git push (Alias) (Repository)</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git push</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t/>
            </a:r>
            <a:endParaRPr sz="2400">
              <a:solidFill>
                <a:srgbClr val="666666"/>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5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24" name="Google Shape;1124;p56"/>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Review </a:t>
            </a:r>
            <a:r>
              <a:rPr b="1" lang="tr-TR">
                <a:solidFill>
                  <a:srgbClr val="429ED4"/>
                </a:solidFill>
                <a:latin typeface="Calibri"/>
                <a:ea typeface="Calibri"/>
                <a:cs typeface="Calibri"/>
                <a:sym typeface="Calibri"/>
              </a:rPr>
              <a:t>Commands 2</a:t>
            </a:r>
            <a:endParaRPr b="1" i="0" sz="4800" u="none" cap="none" strike="noStrike">
              <a:solidFill>
                <a:srgbClr val="429ED4"/>
              </a:solidFill>
              <a:latin typeface="Calibri"/>
              <a:ea typeface="Calibri"/>
              <a:cs typeface="Calibri"/>
              <a:sym typeface="Calibri"/>
            </a:endParaRPr>
          </a:p>
        </p:txBody>
      </p:sp>
      <p:sp>
        <p:nvSpPr>
          <p:cNvPr id="1125" name="Google Shape;1125;p56"/>
          <p:cNvSpPr txBox="1"/>
          <p:nvPr>
            <p:ph idx="4294967295" type="subTitle"/>
          </p:nvPr>
        </p:nvSpPr>
        <p:spPr>
          <a:xfrm>
            <a:off x="879575" y="1952700"/>
            <a:ext cx="7842300" cy="12381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update the Maps.html contents with a comment </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and execute git pull to receive the updates. </a:t>
            </a:r>
            <a:endParaRPr sz="2400">
              <a:solidFill>
                <a:srgbClr val="666666"/>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5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31" name="Google Shape;1131;p57"/>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Review Commands 3</a:t>
            </a:r>
            <a:endParaRPr b="1" i="0" sz="4800" u="none" cap="none" strike="noStrike">
              <a:solidFill>
                <a:srgbClr val="429ED4"/>
              </a:solidFill>
              <a:latin typeface="Calibri"/>
              <a:ea typeface="Calibri"/>
              <a:cs typeface="Calibri"/>
              <a:sym typeface="Calibri"/>
            </a:endParaRPr>
          </a:p>
        </p:txBody>
      </p:sp>
      <p:sp>
        <p:nvSpPr>
          <p:cNvPr id="1132" name="Google Shape;1132;p57"/>
          <p:cNvSpPr txBox="1"/>
          <p:nvPr>
            <p:ph idx="4294967295" type="subTitle"/>
          </p:nvPr>
        </p:nvSpPr>
        <p:spPr>
          <a:xfrm>
            <a:off x="879575" y="879800"/>
            <a:ext cx="7842300" cy="33951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Perform several times the enlisted commands : </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Create a repository in Github. </a:t>
            </a:r>
            <a:endParaRPr sz="2400">
              <a:solidFill>
                <a:srgbClr val="666666"/>
              </a:solidFill>
              <a:latin typeface="Calibri"/>
              <a:ea typeface="Calibri"/>
              <a:cs typeface="Calibri"/>
              <a:sym typeface="Calibri"/>
            </a:endParaRPr>
          </a:p>
          <a:p>
            <a:pPr indent="0" lvl="0" marL="0" marR="0" rtl="0" algn="l">
              <a:lnSpc>
                <a:spcPct val="110000"/>
              </a:lnSpc>
              <a:spcBef>
                <a:spcPts val="600"/>
              </a:spcBef>
              <a:spcAft>
                <a:spcPts val="0"/>
              </a:spcAft>
              <a:buNone/>
            </a:pPr>
            <a:r>
              <a:t/>
            </a:r>
            <a:endParaRPr sz="2400">
              <a:solidFill>
                <a:srgbClr val="666666"/>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58"/>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38" name="Google Shape;1138;p58"/>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GitHub interface</a:t>
            </a:r>
            <a:endParaRPr b="1" i="0" sz="4800" u="none" cap="none" strike="noStrike">
              <a:solidFill>
                <a:srgbClr val="429ED4"/>
              </a:solidFill>
              <a:latin typeface="Calibri"/>
              <a:ea typeface="Calibri"/>
              <a:cs typeface="Calibri"/>
              <a:sym typeface="Calibri"/>
            </a:endParaRPr>
          </a:p>
        </p:txBody>
      </p:sp>
      <p:pic>
        <p:nvPicPr>
          <p:cNvPr id="1139" name="Google Shape;1139;p58"/>
          <p:cNvPicPr preferRelativeResize="0"/>
          <p:nvPr/>
        </p:nvPicPr>
        <p:blipFill>
          <a:blip r:embed="rId3">
            <a:alphaModFix/>
          </a:blip>
          <a:stretch>
            <a:fillRect/>
          </a:stretch>
        </p:blipFill>
        <p:spPr>
          <a:xfrm>
            <a:off x="1415725" y="654600"/>
            <a:ext cx="6652823" cy="4184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00" name="Google Shape;400;p23"/>
          <p:cNvSpPr txBox="1"/>
          <p:nvPr/>
        </p:nvSpPr>
        <p:spPr>
          <a:xfrm>
            <a:off x="457200" y="1574188"/>
            <a:ext cx="7806600" cy="468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600"/>
              <a:buFont typeface="Arial"/>
              <a:buNone/>
            </a:pPr>
            <a:r>
              <a:rPr lang="tr-TR" sz="3000">
                <a:solidFill>
                  <a:srgbClr val="666666"/>
                </a:solidFill>
                <a:latin typeface="Calibri"/>
                <a:ea typeface="Calibri"/>
                <a:cs typeface="Calibri"/>
                <a:sym typeface="Calibri"/>
              </a:rPr>
              <a:t>Let’s discuss about Git</a:t>
            </a:r>
            <a:endParaRPr sz="3000">
              <a:solidFill>
                <a:srgbClr val="666666"/>
              </a:solidFill>
              <a:latin typeface="Calibri"/>
              <a:ea typeface="Calibri"/>
              <a:cs typeface="Calibri"/>
              <a:sym typeface="Calibri"/>
            </a:endParaRPr>
          </a:p>
        </p:txBody>
      </p:sp>
      <p:pic>
        <p:nvPicPr>
          <p:cNvPr id="401" name="Google Shape;401;p23"/>
          <p:cNvPicPr preferRelativeResize="0"/>
          <p:nvPr/>
        </p:nvPicPr>
        <p:blipFill>
          <a:blip r:embed="rId3">
            <a:alphaModFix/>
          </a:blip>
          <a:stretch>
            <a:fillRect/>
          </a:stretch>
        </p:blipFill>
        <p:spPr>
          <a:xfrm>
            <a:off x="2389575" y="2341625"/>
            <a:ext cx="4364849" cy="2459075"/>
          </a:xfrm>
          <a:prstGeom prst="rect">
            <a:avLst/>
          </a:prstGeom>
          <a:noFill/>
          <a:ln>
            <a:noFill/>
          </a:ln>
        </p:spPr>
      </p:pic>
      <p:sp>
        <p:nvSpPr>
          <p:cNvPr id="402" name="Google Shape;402;p23"/>
          <p:cNvSpPr txBox="1"/>
          <p:nvPr>
            <p:ph type="title"/>
          </p:nvPr>
        </p:nvSpPr>
        <p:spPr>
          <a:xfrm>
            <a:off x="457200" y="192650"/>
            <a:ext cx="82557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Where are we about</a:t>
            </a:r>
            <a:r>
              <a:rPr b="1" lang="tr-TR">
                <a:solidFill>
                  <a:srgbClr val="429ED4"/>
                </a:solidFill>
                <a:latin typeface="Calibri"/>
                <a:ea typeface="Calibri"/>
                <a:cs typeface="Calibri"/>
                <a:sym typeface="Calibri"/>
              </a:rPr>
              <a:t> Git?</a:t>
            </a:r>
            <a:endParaRPr b="1">
              <a:solidFill>
                <a:srgbClr val="429ED4"/>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5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45" name="Google Shape;1145;p59"/>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GitHub interface</a:t>
            </a:r>
            <a:endParaRPr b="1" i="0" sz="4800" u="none" cap="none" strike="noStrike">
              <a:solidFill>
                <a:srgbClr val="429ED4"/>
              </a:solidFill>
              <a:latin typeface="Calibri"/>
              <a:ea typeface="Calibri"/>
              <a:cs typeface="Calibri"/>
              <a:sym typeface="Calibri"/>
            </a:endParaRPr>
          </a:p>
        </p:txBody>
      </p:sp>
      <p:pic>
        <p:nvPicPr>
          <p:cNvPr id="1146" name="Google Shape;1146;p59"/>
          <p:cNvPicPr preferRelativeResize="0"/>
          <p:nvPr/>
        </p:nvPicPr>
        <p:blipFill>
          <a:blip r:embed="rId3">
            <a:alphaModFix/>
          </a:blip>
          <a:stretch>
            <a:fillRect/>
          </a:stretch>
        </p:blipFill>
        <p:spPr>
          <a:xfrm>
            <a:off x="1042000" y="719775"/>
            <a:ext cx="7385457" cy="4184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0"/>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52" name="Google Shape;1152;p60"/>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GitHub Desktop</a:t>
            </a:r>
            <a:endParaRPr b="1" i="0" sz="4800" u="none" cap="none" strike="noStrike">
              <a:solidFill>
                <a:srgbClr val="429ED4"/>
              </a:solidFill>
              <a:latin typeface="Calibri"/>
              <a:ea typeface="Calibri"/>
              <a:cs typeface="Calibri"/>
              <a:sym typeface="Calibri"/>
            </a:endParaRPr>
          </a:p>
        </p:txBody>
      </p:sp>
      <p:sp>
        <p:nvSpPr>
          <p:cNvPr id="1153" name="Google Shape;1153;p60"/>
          <p:cNvSpPr txBox="1"/>
          <p:nvPr>
            <p:ph idx="4294967295" type="subTitle"/>
          </p:nvPr>
        </p:nvSpPr>
        <p:spPr>
          <a:xfrm>
            <a:off x="890875" y="2257250"/>
            <a:ext cx="7842300" cy="12381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https://desktop.github.com/</a:t>
            </a:r>
            <a:endParaRPr sz="2400">
              <a:solidFill>
                <a:srgbClr val="666666"/>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1"/>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59" name="Google Shape;1159;p61"/>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GitHub Desktop</a:t>
            </a:r>
            <a:endParaRPr b="1" i="0" sz="4800" u="none" cap="none" strike="noStrike">
              <a:solidFill>
                <a:srgbClr val="429ED4"/>
              </a:solidFill>
              <a:latin typeface="Calibri"/>
              <a:ea typeface="Calibri"/>
              <a:cs typeface="Calibri"/>
              <a:sym typeface="Calibri"/>
            </a:endParaRPr>
          </a:p>
        </p:txBody>
      </p:sp>
      <p:pic>
        <p:nvPicPr>
          <p:cNvPr id="1160" name="Google Shape;1160;p61"/>
          <p:cNvPicPr preferRelativeResize="0"/>
          <p:nvPr/>
        </p:nvPicPr>
        <p:blipFill>
          <a:blip r:embed="rId3">
            <a:alphaModFix/>
          </a:blip>
          <a:stretch>
            <a:fillRect/>
          </a:stretch>
        </p:blipFill>
        <p:spPr>
          <a:xfrm>
            <a:off x="1648025" y="654600"/>
            <a:ext cx="5730830" cy="4184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62"/>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66" name="Google Shape;1166;p62"/>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GitHub Desktop</a:t>
            </a:r>
            <a:endParaRPr b="1" i="0" sz="4800" u="none" cap="none" strike="noStrike">
              <a:solidFill>
                <a:srgbClr val="429ED4"/>
              </a:solidFill>
              <a:latin typeface="Calibri"/>
              <a:ea typeface="Calibri"/>
              <a:cs typeface="Calibri"/>
              <a:sym typeface="Calibri"/>
            </a:endParaRPr>
          </a:p>
        </p:txBody>
      </p:sp>
      <p:pic>
        <p:nvPicPr>
          <p:cNvPr id="1167" name="Google Shape;1167;p62"/>
          <p:cNvPicPr preferRelativeResize="0"/>
          <p:nvPr/>
        </p:nvPicPr>
        <p:blipFill>
          <a:blip r:embed="rId3">
            <a:alphaModFix/>
          </a:blip>
          <a:stretch>
            <a:fillRect/>
          </a:stretch>
        </p:blipFill>
        <p:spPr>
          <a:xfrm>
            <a:off x="2005650" y="778675"/>
            <a:ext cx="5132703" cy="41841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6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73" name="Google Shape;1173;p63"/>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GitKraken Overview</a:t>
            </a:r>
            <a:endParaRPr b="1" i="0" sz="4800" u="none" cap="none" strike="noStrike">
              <a:solidFill>
                <a:srgbClr val="429ED4"/>
              </a:solidFill>
              <a:latin typeface="Calibri"/>
              <a:ea typeface="Calibri"/>
              <a:cs typeface="Calibri"/>
              <a:sym typeface="Calibri"/>
            </a:endParaRPr>
          </a:p>
        </p:txBody>
      </p:sp>
      <p:sp>
        <p:nvSpPr>
          <p:cNvPr id="1174" name="Google Shape;1174;p63"/>
          <p:cNvSpPr txBox="1"/>
          <p:nvPr>
            <p:ph idx="4294967295" type="subTitle"/>
          </p:nvPr>
        </p:nvSpPr>
        <p:spPr>
          <a:xfrm>
            <a:off x="890875" y="2257250"/>
            <a:ext cx="7842300" cy="12381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 https://www.gitkraken.com/download</a:t>
            </a:r>
            <a:endParaRPr sz="2400">
              <a:solidFill>
                <a:srgbClr val="666666"/>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6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80" name="Google Shape;1180;p64"/>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GitKraken Overview</a:t>
            </a:r>
            <a:endParaRPr b="1" i="0" sz="4800" u="none" cap="none" strike="noStrike">
              <a:solidFill>
                <a:srgbClr val="429ED4"/>
              </a:solidFill>
              <a:latin typeface="Calibri"/>
              <a:ea typeface="Calibri"/>
              <a:cs typeface="Calibri"/>
              <a:sym typeface="Calibri"/>
            </a:endParaRPr>
          </a:p>
        </p:txBody>
      </p:sp>
      <p:sp>
        <p:nvSpPr>
          <p:cNvPr id="1181" name="Google Shape;1181;p64"/>
          <p:cNvSpPr txBox="1"/>
          <p:nvPr>
            <p:ph idx="4294967295" type="subTitle"/>
          </p:nvPr>
        </p:nvSpPr>
        <p:spPr>
          <a:xfrm>
            <a:off x="890875" y="2257250"/>
            <a:ext cx="7842300" cy="12381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None/>
            </a:pPr>
            <a:r>
              <a:rPr lang="tr-TR" sz="2400">
                <a:solidFill>
                  <a:srgbClr val="666666"/>
                </a:solidFill>
                <a:latin typeface="Calibri"/>
                <a:ea typeface="Calibri"/>
                <a:cs typeface="Calibri"/>
                <a:sym typeface="Calibri"/>
              </a:rPr>
              <a:t> https://www.gitkraken.com/download</a:t>
            </a:r>
            <a:endParaRPr sz="2400">
              <a:solidFill>
                <a:srgbClr val="666666"/>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6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87" name="Google Shape;1187;p65"/>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GitKraken Overview</a:t>
            </a:r>
            <a:endParaRPr b="1" i="0" sz="4800" u="none" cap="none" strike="noStrike">
              <a:solidFill>
                <a:srgbClr val="429ED4"/>
              </a:solidFill>
              <a:latin typeface="Calibri"/>
              <a:ea typeface="Calibri"/>
              <a:cs typeface="Calibri"/>
              <a:sym typeface="Calibri"/>
            </a:endParaRPr>
          </a:p>
        </p:txBody>
      </p:sp>
      <p:pic>
        <p:nvPicPr>
          <p:cNvPr id="1188" name="Google Shape;1188;p65"/>
          <p:cNvPicPr preferRelativeResize="0"/>
          <p:nvPr/>
        </p:nvPicPr>
        <p:blipFill>
          <a:blip r:embed="rId3">
            <a:alphaModFix/>
          </a:blip>
          <a:stretch>
            <a:fillRect/>
          </a:stretch>
        </p:blipFill>
        <p:spPr>
          <a:xfrm>
            <a:off x="1870838" y="719775"/>
            <a:ext cx="5402327" cy="4184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6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94" name="Google Shape;1194;p66"/>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GitKraken Overview</a:t>
            </a:r>
            <a:endParaRPr b="1" i="0" sz="4800" u="none" cap="none" strike="noStrike">
              <a:solidFill>
                <a:srgbClr val="429ED4"/>
              </a:solidFill>
              <a:latin typeface="Calibri"/>
              <a:ea typeface="Calibri"/>
              <a:cs typeface="Calibri"/>
              <a:sym typeface="Calibri"/>
            </a:endParaRPr>
          </a:p>
        </p:txBody>
      </p:sp>
      <p:pic>
        <p:nvPicPr>
          <p:cNvPr id="1195" name="Google Shape;1195;p66"/>
          <p:cNvPicPr preferRelativeResize="0"/>
          <p:nvPr/>
        </p:nvPicPr>
        <p:blipFill>
          <a:blip r:embed="rId3">
            <a:alphaModFix/>
          </a:blip>
          <a:stretch>
            <a:fillRect/>
          </a:stretch>
        </p:blipFill>
        <p:spPr>
          <a:xfrm>
            <a:off x="152400" y="807000"/>
            <a:ext cx="8839200" cy="365561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6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01" name="Google Shape;1201;p67"/>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GitKraken Overview</a:t>
            </a:r>
            <a:endParaRPr b="1" i="0" sz="4800" u="none" cap="none" strike="noStrike">
              <a:solidFill>
                <a:srgbClr val="429ED4"/>
              </a:solidFill>
              <a:latin typeface="Calibri"/>
              <a:ea typeface="Calibri"/>
              <a:cs typeface="Calibri"/>
              <a:sym typeface="Calibri"/>
            </a:endParaRPr>
          </a:p>
        </p:txBody>
      </p:sp>
      <p:pic>
        <p:nvPicPr>
          <p:cNvPr id="1202" name="Google Shape;1202;p67"/>
          <p:cNvPicPr preferRelativeResize="0"/>
          <p:nvPr/>
        </p:nvPicPr>
        <p:blipFill>
          <a:blip r:embed="rId3">
            <a:alphaModFix/>
          </a:blip>
          <a:stretch>
            <a:fillRect/>
          </a:stretch>
        </p:blipFill>
        <p:spPr>
          <a:xfrm>
            <a:off x="1511075" y="654600"/>
            <a:ext cx="6512243" cy="4184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68"/>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08" name="Google Shape;1208;p68"/>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GitKraken Overview</a:t>
            </a:r>
            <a:endParaRPr b="1" i="0" sz="4800" u="none" cap="none" strike="noStrike">
              <a:solidFill>
                <a:srgbClr val="429ED4"/>
              </a:solidFill>
              <a:latin typeface="Calibri"/>
              <a:ea typeface="Calibri"/>
              <a:cs typeface="Calibri"/>
              <a:sym typeface="Calibri"/>
            </a:endParaRPr>
          </a:p>
        </p:txBody>
      </p:sp>
      <p:pic>
        <p:nvPicPr>
          <p:cNvPr id="1209" name="Google Shape;1209;p68"/>
          <p:cNvPicPr preferRelativeResize="0"/>
          <p:nvPr/>
        </p:nvPicPr>
        <p:blipFill>
          <a:blip r:embed="rId3">
            <a:alphaModFix/>
          </a:blip>
          <a:stretch>
            <a:fillRect/>
          </a:stretch>
        </p:blipFill>
        <p:spPr>
          <a:xfrm>
            <a:off x="190225" y="1667700"/>
            <a:ext cx="8839201" cy="22230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406" name="Shape 406"/>
        <p:cNvGrpSpPr/>
        <p:nvPr/>
      </p:nvGrpSpPr>
      <p:grpSpPr>
        <a:xfrm>
          <a:off x="0" y="0"/>
          <a:ext cx="0" cy="0"/>
          <a:chOff x="0" y="0"/>
          <a:chExt cx="0" cy="0"/>
        </a:xfrm>
      </p:grpSpPr>
      <p:sp>
        <p:nvSpPr>
          <p:cNvPr id="407" name="Google Shape;407;p24"/>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txBox="1"/>
          <p:nvPr>
            <p:ph type="title"/>
          </p:nvPr>
        </p:nvSpPr>
        <p:spPr>
          <a:xfrm>
            <a:off x="520950" y="428125"/>
            <a:ext cx="8102100" cy="464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Did you finish pre-class work?</a:t>
            </a:r>
            <a:endParaRPr sz="2400"/>
          </a:p>
        </p:txBody>
      </p:sp>
      <p:pic>
        <p:nvPicPr>
          <p:cNvPr id="409" name="Google Shape;409;p24"/>
          <p:cNvPicPr preferRelativeResize="0"/>
          <p:nvPr/>
        </p:nvPicPr>
        <p:blipFill rotWithShape="1">
          <a:blip r:embed="rId3">
            <a:alphaModFix/>
          </a:blip>
          <a:srcRect b="0" l="29" r="39" t="0"/>
          <a:stretch/>
        </p:blipFill>
        <p:spPr>
          <a:xfrm>
            <a:off x="520950" y="872093"/>
            <a:ext cx="8102100" cy="3704114"/>
          </a:xfrm>
          <a:prstGeom prst="rect">
            <a:avLst/>
          </a:prstGeom>
          <a:noFill/>
          <a:ln>
            <a:noFill/>
          </a:ln>
        </p:spPr>
      </p:pic>
      <p:pic>
        <p:nvPicPr>
          <p:cNvPr id="410" name="Google Shape;410;p24">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pic>
        <p:nvPicPr>
          <p:cNvPr id="411" name="Google Shape;411;p24"/>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412" name="Google Shape;412;p24"/>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413" name="Google Shape;413;p24">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6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15" name="Google Shape;1215;p69"/>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GitKraken Overview</a:t>
            </a:r>
            <a:endParaRPr b="1" i="0" sz="4800" u="none" cap="none" strike="noStrike">
              <a:solidFill>
                <a:srgbClr val="429ED4"/>
              </a:solidFill>
              <a:latin typeface="Calibri"/>
              <a:ea typeface="Calibri"/>
              <a:cs typeface="Calibri"/>
              <a:sym typeface="Calibri"/>
            </a:endParaRPr>
          </a:p>
        </p:txBody>
      </p:sp>
      <p:pic>
        <p:nvPicPr>
          <p:cNvPr id="1216" name="Google Shape;1216;p69"/>
          <p:cNvPicPr preferRelativeResize="0"/>
          <p:nvPr/>
        </p:nvPicPr>
        <p:blipFill>
          <a:blip r:embed="rId3">
            <a:alphaModFix/>
          </a:blip>
          <a:stretch>
            <a:fillRect/>
          </a:stretch>
        </p:blipFill>
        <p:spPr>
          <a:xfrm>
            <a:off x="547400" y="654600"/>
            <a:ext cx="8124846" cy="41840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0"/>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22" name="Google Shape;1222;p70"/>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GitKraken Overview</a:t>
            </a:r>
            <a:endParaRPr b="1" i="0" sz="4800" u="none" cap="none" strike="noStrike">
              <a:solidFill>
                <a:srgbClr val="429ED4"/>
              </a:solidFill>
              <a:latin typeface="Calibri"/>
              <a:ea typeface="Calibri"/>
              <a:cs typeface="Calibri"/>
              <a:sym typeface="Calibri"/>
            </a:endParaRPr>
          </a:p>
        </p:txBody>
      </p:sp>
      <p:pic>
        <p:nvPicPr>
          <p:cNvPr id="1223" name="Google Shape;1223;p70"/>
          <p:cNvPicPr preferRelativeResize="0"/>
          <p:nvPr/>
        </p:nvPicPr>
        <p:blipFill>
          <a:blip r:embed="rId3">
            <a:alphaModFix/>
          </a:blip>
          <a:stretch>
            <a:fillRect/>
          </a:stretch>
        </p:blipFill>
        <p:spPr>
          <a:xfrm>
            <a:off x="1446350" y="654600"/>
            <a:ext cx="6797573" cy="4184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grpSp>
        <p:nvGrpSpPr>
          <p:cNvPr id="1228" name="Google Shape;1228;p71"/>
          <p:cNvGrpSpPr/>
          <p:nvPr/>
        </p:nvGrpSpPr>
        <p:grpSpPr>
          <a:xfrm>
            <a:off x="5122427" y="287001"/>
            <a:ext cx="3841143" cy="3893303"/>
            <a:chOff x="5122427" y="668001"/>
            <a:chExt cx="3841143" cy="3893303"/>
          </a:xfrm>
        </p:grpSpPr>
        <p:grpSp>
          <p:nvGrpSpPr>
            <p:cNvPr id="1229" name="Google Shape;1229;p71"/>
            <p:cNvGrpSpPr/>
            <p:nvPr/>
          </p:nvGrpSpPr>
          <p:grpSpPr>
            <a:xfrm>
              <a:off x="5144045" y="893590"/>
              <a:ext cx="2833667" cy="2964311"/>
              <a:chOff x="3860721" y="1330073"/>
              <a:chExt cx="3544299" cy="3707706"/>
            </a:xfrm>
          </p:grpSpPr>
          <p:sp>
            <p:nvSpPr>
              <p:cNvPr id="1230" name="Google Shape;1230;p71"/>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1" name="Google Shape;1231;p71"/>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2" name="Google Shape;1232;p71"/>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3" name="Google Shape;1233;p71"/>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4" name="Google Shape;1234;p71"/>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5" name="Google Shape;1235;p71"/>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6" name="Google Shape;1236;p71"/>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7" name="Google Shape;1237;p71"/>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8" name="Google Shape;1238;p71"/>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9" name="Google Shape;1239;p71"/>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0" name="Google Shape;1240;p71"/>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1" name="Google Shape;1241;p71"/>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2" name="Google Shape;1242;p71"/>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3" name="Google Shape;1243;p71"/>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4" name="Google Shape;1244;p71"/>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5" name="Google Shape;1245;p71"/>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p71"/>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7" name="Google Shape;1247;p71"/>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p71"/>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71"/>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p71"/>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p71"/>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2" name="Google Shape;1252;p71"/>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3" name="Google Shape;1253;p71"/>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p71"/>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p71"/>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p71"/>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7" name="Google Shape;1257;p71"/>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8" name="Google Shape;1258;p71"/>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9" name="Google Shape;1259;p71"/>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0" name="Google Shape;1260;p71"/>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1" name="Google Shape;1261;p71"/>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2" name="Google Shape;1262;p71"/>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3" name="Google Shape;1263;p71"/>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4" name="Google Shape;1264;p71"/>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5" name="Google Shape;1265;p71"/>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6" name="Google Shape;1266;p71"/>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p71"/>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8" name="Google Shape;1268;p71"/>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9" name="Google Shape;1269;p71"/>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0" name="Google Shape;1270;p71"/>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p71"/>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p71"/>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3" name="Google Shape;1273;p71"/>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4" name="Google Shape;1274;p71"/>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5" name="Google Shape;1275;p71"/>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6" name="Google Shape;1276;p71"/>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7" name="Google Shape;1277;p71"/>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p71"/>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p71"/>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0" name="Google Shape;1280;p71"/>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1" name="Google Shape;1281;p71"/>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2" name="Google Shape;1282;p71"/>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3" name="Google Shape;1283;p71"/>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4" name="Google Shape;1284;p71"/>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5" name="Google Shape;1285;p71"/>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6" name="Google Shape;1286;p71"/>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7" name="Google Shape;1287;p71"/>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8" name="Google Shape;1288;p71"/>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9" name="Google Shape;1289;p71"/>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0" name="Google Shape;1290;p71"/>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1" name="Google Shape;1291;p71"/>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2" name="Google Shape;1292;p71"/>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3" name="Google Shape;1293;p71"/>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4" name="Google Shape;1294;p71"/>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5" name="Google Shape;1295;p71"/>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6" name="Google Shape;1296;p71"/>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7" name="Google Shape;1297;p71"/>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8" name="Google Shape;1298;p71"/>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9" name="Google Shape;1299;p71"/>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0" name="Google Shape;1300;p71"/>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1" name="Google Shape;1301;p71"/>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2" name="Google Shape;1302;p71"/>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3" name="Google Shape;1303;p71"/>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4" name="Google Shape;1304;p71"/>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5" name="Google Shape;1305;p71"/>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6" name="Google Shape;1306;p71"/>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7" name="Google Shape;1307;p71"/>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8" name="Google Shape;1308;p71"/>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9" name="Google Shape;1309;p71"/>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0" name="Google Shape;1310;p71"/>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1" name="Google Shape;1311;p71"/>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2" name="Google Shape;1312;p71"/>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3" name="Google Shape;1313;p71"/>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4" name="Google Shape;1314;p71"/>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p71"/>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6" name="Google Shape;1316;p71"/>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7" name="Google Shape;1317;p71"/>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8" name="Google Shape;1318;p71"/>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9" name="Google Shape;1319;p71"/>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0" name="Google Shape;1320;p71"/>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1" name="Google Shape;1321;p71"/>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2" name="Google Shape;1322;p71"/>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3" name="Google Shape;1323;p71"/>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4" name="Google Shape;1324;p71"/>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5" name="Google Shape;1325;p71"/>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6" name="Google Shape;1326;p71"/>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7" name="Google Shape;1327;p71"/>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8" name="Google Shape;1328;p71"/>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9" name="Google Shape;1329;p71"/>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0" name="Google Shape;1330;p71"/>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1" name="Google Shape;1331;p71"/>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2" name="Google Shape;1332;p71"/>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3" name="Google Shape;1333;p71"/>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4" name="Google Shape;1334;p71"/>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5" name="Google Shape;1335;p71"/>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6" name="Google Shape;1336;p71"/>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37" name="Google Shape;1337;p71"/>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8" name="Google Shape;1338;p71"/>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9" name="Google Shape;1339;p71"/>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0" name="Google Shape;1340;p71"/>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1" name="Google Shape;1341;p71"/>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2" name="Google Shape;1342;p71"/>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3" name="Google Shape;1343;p71"/>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4" name="Google Shape;1344;p71"/>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5" name="Google Shape;1345;p71"/>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6" name="Google Shape;1346;p71"/>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7" name="Google Shape;1347;p71"/>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8" name="Google Shape;1348;p71"/>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9" name="Google Shape;1349;p71"/>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0" name="Google Shape;1350;p71"/>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1" name="Google Shape;1351;p71"/>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2" name="Google Shape;1352;p71"/>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3" name="Google Shape;1353;p71"/>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4" name="Google Shape;1354;p71"/>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5" name="Google Shape;1355;p71"/>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6" name="Google Shape;1356;p71"/>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7" name="Google Shape;1357;p71"/>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8" name="Google Shape;1358;p71"/>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9" name="Google Shape;1359;p71"/>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0" name="Google Shape;1360;p71"/>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1" name="Google Shape;1361;p71"/>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2" name="Google Shape;1362;p71"/>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3" name="Google Shape;1363;p71"/>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4" name="Google Shape;1364;p71"/>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5" name="Google Shape;1365;p71"/>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6" name="Google Shape;1366;p71"/>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7" name="Google Shape;1367;p71"/>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68" name="Google Shape;1368;p71"/>
            <p:cNvGrpSpPr/>
            <p:nvPr/>
          </p:nvGrpSpPr>
          <p:grpSpPr>
            <a:xfrm flipH="1">
              <a:off x="5678143" y="1227582"/>
              <a:ext cx="345795" cy="1043508"/>
              <a:chOff x="5678143" y="1151382"/>
              <a:chExt cx="345795" cy="1043508"/>
            </a:xfrm>
          </p:grpSpPr>
          <p:sp>
            <p:nvSpPr>
              <p:cNvPr id="1369" name="Google Shape;1369;p71"/>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0" name="Google Shape;1370;p71"/>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1" name="Google Shape;1371;p71"/>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2" name="Google Shape;1372;p71"/>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3" name="Google Shape;1373;p71"/>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4" name="Google Shape;1374;p71"/>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5" name="Google Shape;1375;p71"/>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6" name="Google Shape;1376;p71"/>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7" name="Google Shape;1377;p71"/>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8" name="Google Shape;1378;p71"/>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9" name="Google Shape;1379;p71"/>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0" name="Google Shape;1380;p71"/>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1" name="Google Shape;1381;p71"/>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2" name="Google Shape;1382;p71"/>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3" name="Google Shape;1383;p71"/>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4" name="Google Shape;1384;p71"/>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5" name="Google Shape;1385;p71"/>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86" name="Google Shape;1386;p71"/>
            <p:cNvGrpSpPr/>
            <p:nvPr/>
          </p:nvGrpSpPr>
          <p:grpSpPr>
            <a:xfrm>
              <a:off x="5122427" y="3292365"/>
              <a:ext cx="823270" cy="1268939"/>
              <a:chOff x="5490177" y="3555452"/>
              <a:chExt cx="823270" cy="1268939"/>
            </a:xfrm>
          </p:grpSpPr>
          <p:sp>
            <p:nvSpPr>
              <p:cNvPr id="1387" name="Google Shape;1387;p71"/>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8" name="Google Shape;1388;p71"/>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9" name="Google Shape;1389;p71"/>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0" name="Google Shape;1390;p71"/>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1" name="Google Shape;1391;p71"/>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2" name="Google Shape;1392;p71"/>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3" name="Google Shape;1393;p71"/>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4" name="Google Shape;1394;p71"/>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5" name="Google Shape;1395;p71"/>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6" name="Google Shape;1396;p71"/>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7" name="Google Shape;1397;p71"/>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8" name="Google Shape;1398;p71"/>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9" name="Google Shape;1399;p71"/>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0" name="Google Shape;1400;p71"/>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1" name="Google Shape;1401;p71"/>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2" name="Google Shape;1402;p71"/>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3" name="Google Shape;1403;p71"/>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4" name="Google Shape;1404;p71"/>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5" name="Google Shape;1405;p71"/>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6" name="Google Shape;1406;p71"/>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7" name="Google Shape;1407;p71"/>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8" name="Google Shape;1408;p71"/>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p71"/>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p71"/>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p71"/>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2" name="Google Shape;1412;p71"/>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3" name="Google Shape;1413;p71"/>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4" name="Google Shape;1414;p71"/>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5" name="Google Shape;1415;p71"/>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6" name="Google Shape;1416;p71"/>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7" name="Google Shape;1417;p71"/>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18" name="Google Shape;1418;p71"/>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9" name="Google Shape;1419;p71"/>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0" name="Google Shape;1420;p71"/>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1" name="Google Shape;1421;p71"/>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2" name="Google Shape;1422;p71"/>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3" name="Google Shape;1423;p71"/>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4" name="Google Shape;1424;p71"/>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5" name="Google Shape;1425;p71"/>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6" name="Google Shape;1426;p71"/>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7" name="Google Shape;1427;p71"/>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8" name="Google Shape;1428;p71"/>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9" name="Google Shape;1429;p71"/>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0" name="Google Shape;1430;p71"/>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1" name="Google Shape;1431;p71"/>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2" name="Google Shape;1432;p71"/>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3" name="Google Shape;1433;p71"/>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4" name="Google Shape;1434;p71"/>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5" name="Google Shape;1435;p71"/>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6" name="Google Shape;1436;p71"/>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7" name="Google Shape;1437;p71"/>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8" name="Google Shape;1438;p71"/>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9" name="Google Shape;1439;p71"/>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0" name="Google Shape;1440;p71"/>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1" name="Google Shape;1441;p71"/>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2" name="Google Shape;1442;p71"/>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3" name="Google Shape;1443;p71"/>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4" name="Google Shape;1444;p71"/>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5" name="Google Shape;1445;p71"/>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6" name="Google Shape;1446;p71"/>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7" name="Google Shape;1447;p71"/>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8" name="Google Shape;1448;p71"/>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9" name="Google Shape;1449;p71"/>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p71"/>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1" name="Google Shape;1451;p71"/>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2" name="Google Shape;1452;p71"/>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3" name="Google Shape;1453;p71"/>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54" name="Google Shape;1454;p71"/>
            <p:cNvGrpSpPr/>
            <p:nvPr/>
          </p:nvGrpSpPr>
          <p:grpSpPr>
            <a:xfrm>
              <a:off x="6544660" y="927098"/>
              <a:ext cx="264549" cy="200503"/>
              <a:chOff x="6621095" y="1452181"/>
              <a:chExt cx="330893" cy="250785"/>
            </a:xfrm>
          </p:grpSpPr>
          <p:sp>
            <p:nvSpPr>
              <p:cNvPr id="1455" name="Google Shape;1455;p7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6" name="Google Shape;1456;p7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7" name="Google Shape;1457;p7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8" name="Google Shape;1458;p7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9" name="Google Shape;1459;p7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60" name="Google Shape;1460;p71"/>
            <p:cNvGrpSpPr/>
            <p:nvPr/>
          </p:nvGrpSpPr>
          <p:grpSpPr>
            <a:xfrm>
              <a:off x="7210339" y="1314222"/>
              <a:ext cx="264549" cy="200503"/>
              <a:chOff x="6621095" y="1452181"/>
              <a:chExt cx="330893" cy="250785"/>
            </a:xfrm>
          </p:grpSpPr>
          <p:sp>
            <p:nvSpPr>
              <p:cNvPr id="1461" name="Google Shape;1461;p7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2" name="Google Shape;1462;p7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3" name="Google Shape;1463;p7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4" name="Google Shape;1464;p7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5" name="Google Shape;1465;p7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66" name="Google Shape;1466;p71"/>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7" name="Google Shape;1467;p71"/>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68" name="Google Shape;1468;p71"/>
            <p:cNvGrpSpPr/>
            <p:nvPr/>
          </p:nvGrpSpPr>
          <p:grpSpPr>
            <a:xfrm flipH="1">
              <a:off x="8183210" y="2407472"/>
              <a:ext cx="780359" cy="1195999"/>
              <a:chOff x="3975528" y="3303922"/>
              <a:chExt cx="780359" cy="1195999"/>
            </a:xfrm>
          </p:grpSpPr>
          <p:sp>
            <p:nvSpPr>
              <p:cNvPr id="1469" name="Google Shape;1469;p71"/>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0" name="Google Shape;1470;p71"/>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1" name="Google Shape;1471;p71"/>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2" name="Google Shape;1472;p7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3" name="Google Shape;1473;p7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4" name="Google Shape;1474;p71"/>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5" name="Google Shape;1475;p71"/>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6" name="Google Shape;1476;p7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7" name="Google Shape;1477;p7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8" name="Google Shape;1478;p71"/>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9" name="Google Shape;1479;p71"/>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0" name="Google Shape;1480;p71"/>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1" name="Google Shape;1481;p7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2" name="Google Shape;1482;p7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3" name="Google Shape;1483;p71"/>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4" name="Google Shape;1484;p71"/>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5" name="Google Shape;1485;p71"/>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6" name="Google Shape;1486;p71"/>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7" name="Google Shape;1487;p71"/>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8" name="Google Shape;1488;p71"/>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9" name="Google Shape;1489;p71"/>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0" name="Google Shape;1490;p71"/>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1" name="Google Shape;1491;p71"/>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2" name="Google Shape;1492;p71"/>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3" name="Google Shape;1493;p71"/>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4" name="Google Shape;1494;p71"/>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95" name="Google Shape;1495;p71"/>
              <p:cNvGrpSpPr/>
              <p:nvPr/>
            </p:nvGrpSpPr>
            <p:grpSpPr>
              <a:xfrm flipH="1">
                <a:off x="4321790" y="3621402"/>
                <a:ext cx="239004" cy="181217"/>
                <a:chOff x="6621095" y="1452181"/>
                <a:chExt cx="330893" cy="250785"/>
              </a:xfrm>
            </p:grpSpPr>
            <p:sp>
              <p:nvSpPr>
                <p:cNvPr id="1496" name="Google Shape;1496;p7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7" name="Google Shape;1497;p7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8" name="Google Shape;1498;p7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9" name="Google Shape;1499;p7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0" name="Google Shape;1500;p7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01" name="Google Shape;1501;p71"/>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2" name="Google Shape;1502;p71"/>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503" name="Google Shape;1503;p71"/>
          <p:cNvSpPr txBox="1"/>
          <p:nvPr>
            <p:ph type="ctrTitle"/>
          </p:nvPr>
        </p:nvSpPr>
        <p:spPr>
          <a:xfrm>
            <a:off x="737700" y="13190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b="1" lang="tr-TR" sz="9600">
                <a:solidFill>
                  <a:srgbClr val="429ED4"/>
                </a:solidFill>
                <a:latin typeface="Calibri"/>
                <a:ea typeface="Calibri"/>
                <a:cs typeface="Calibri"/>
                <a:sym typeface="Calibri"/>
              </a:rPr>
              <a:t>Git Session3</a:t>
            </a:r>
            <a:endParaRPr b="1" sz="9600">
              <a:solidFill>
                <a:srgbClr val="429ED4"/>
              </a:solidFill>
              <a:latin typeface="Calibri"/>
              <a:ea typeface="Calibri"/>
              <a:cs typeface="Calibri"/>
              <a:sym typeface="Calibri"/>
            </a:endParaRPr>
          </a:p>
          <a:p>
            <a:pPr indent="0" lvl="0" marL="0" rtl="0" algn="l">
              <a:lnSpc>
                <a:spcPct val="90000"/>
              </a:lnSpc>
              <a:spcBef>
                <a:spcPts val="0"/>
              </a:spcBef>
              <a:spcAft>
                <a:spcPts val="0"/>
              </a:spcAft>
              <a:buSzPts val="4800"/>
              <a:buNone/>
            </a:pPr>
            <a:r>
              <a:t/>
            </a:r>
            <a:endParaRPr b="1" sz="9600">
              <a:solidFill>
                <a:srgbClr val="429ED4"/>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7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509" name="Google Shape;1509;p7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Version Control?</a:t>
            </a:r>
            <a:endParaRPr sz="4000">
              <a:solidFill>
                <a:srgbClr val="419DD3"/>
              </a:solidFill>
              <a:latin typeface="Raleway Medium"/>
              <a:ea typeface="Raleway Medium"/>
              <a:cs typeface="Raleway Medium"/>
              <a:sym typeface="Raleway Medium"/>
            </a:endParaRPr>
          </a:p>
        </p:txBody>
      </p:sp>
      <p:grpSp>
        <p:nvGrpSpPr>
          <p:cNvPr id="1510" name="Google Shape;1510;p72"/>
          <p:cNvGrpSpPr/>
          <p:nvPr/>
        </p:nvGrpSpPr>
        <p:grpSpPr>
          <a:xfrm>
            <a:off x="869850" y="519337"/>
            <a:ext cx="6702175" cy="708775"/>
            <a:chOff x="184050" y="747937"/>
            <a:chExt cx="6702175" cy="708775"/>
          </a:xfrm>
        </p:grpSpPr>
        <p:pic>
          <p:nvPicPr>
            <p:cNvPr id="1511" name="Google Shape;1511;p72"/>
            <p:cNvPicPr preferRelativeResize="0"/>
            <p:nvPr/>
          </p:nvPicPr>
          <p:blipFill>
            <a:blip r:embed="rId3">
              <a:alphaModFix/>
            </a:blip>
            <a:stretch>
              <a:fillRect/>
            </a:stretch>
          </p:blipFill>
          <p:spPr>
            <a:xfrm>
              <a:off x="184050" y="747937"/>
              <a:ext cx="708775" cy="708775"/>
            </a:xfrm>
            <a:prstGeom prst="rect">
              <a:avLst/>
            </a:prstGeom>
            <a:noFill/>
            <a:ln>
              <a:noFill/>
            </a:ln>
          </p:spPr>
        </p:pic>
        <p:cxnSp>
          <p:nvCxnSpPr>
            <p:cNvPr id="1512" name="Google Shape;1512;p72"/>
            <p:cNvCxnSpPr/>
            <p:nvPr/>
          </p:nvCxnSpPr>
          <p:spPr>
            <a:xfrm>
              <a:off x="1282225" y="1102325"/>
              <a:ext cx="5483400" cy="0"/>
            </a:xfrm>
            <a:prstGeom prst="straightConnector1">
              <a:avLst/>
            </a:prstGeom>
            <a:noFill/>
            <a:ln cap="flat" cmpd="sng" w="28575">
              <a:solidFill>
                <a:srgbClr val="0000FF"/>
              </a:solidFill>
              <a:prstDash val="dot"/>
              <a:round/>
              <a:headEnd len="med" w="med" type="none"/>
              <a:tailEnd len="med" w="med" type="none"/>
            </a:ln>
          </p:spPr>
        </p:cxnSp>
        <p:cxnSp>
          <p:nvCxnSpPr>
            <p:cNvPr id="1513" name="Google Shape;1513;p72"/>
            <p:cNvCxnSpPr/>
            <p:nvPr/>
          </p:nvCxnSpPr>
          <p:spPr>
            <a:xfrm>
              <a:off x="6765625" y="1102325"/>
              <a:ext cx="120600" cy="0"/>
            </a:xfrm>
            <a:prstGeom prst="straightConnector1">
              <a:avLst/>
            </a:prstGeom>
            <a:noFill/>
            <a:ln cap="flat" cmpd="sng" w="28575">
              <a:solidFill>
                <a:srgbClr val="0000FF"/>
              </a:solidFill>
              <a:prstDash val="solid"/>
              <a:round/>
              <a:headEnd len="med" w="med" type="none"/>
              <a:tailEnd len="med" w="med" type="triangle"/>
            </a:ln>
          </p:spPr>
        </p:cxnSp>
        <p:cxnSp>
          <p:nvCxnSpPr>
            <p:cNvPr id="1514" name="Google Shape;1514;p72"/>
            <p:cNvCxnSpPr/>
            <p:nvPr/>
          </p:nvCxnSpPr>
          <p:spPr>
            <a:xfrm rot="10800000">
              <a:off x="933925" y="1102325"/>
              <a:ext cx="307200" cy="0"/>
            </a:xfrm>
            <a:prstGeom prst="straightConnector1">
              <a:avLst/>
            </a:prstGeom>
            <a:noFill/>
            <a:ln cap="flat" cmpd="sng" w="28575">
              <a:solidFill>
                <a:srgbClr val="0000FF"/>
              </a:solidFill>
              <a:prstDash val="solid"/>
              <a:round/>
              <a:headEnd len="med" w="med" type="none"/>
              <a:tailEnd len="med" w="med" type="triangle"/>
            </a:ln>
          </p:spPr>
        </p:cxnSp>
      </p:grpSp>
      <p:sp>
        <p:nvSpPr>
          <p:cNvPr id="1515" name="Google Shape;1515;p72"/>
          <p:cNvSpPr/>
          <p:nvPr/>
        </p:nvSpPr>
        <p:spPr>
          <a:xfrm>
            <a:off x="2038450" y="3244475"/>
            <a:ext cx="937500" cy="357300"/>
          </a:xfrm>
          <a:prstGeom prst="wedgeRoundRectCallout">
            <a:avLst>
              <a:gd fmla="val -17635" name="adj1"/>
              <a:gd fmla="val 9527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Add “about” section to resume</a:t>
            </a:r>
            <a:endParaRPr sz="700"/>
          </a:p>
        </p:txBody>
      </p:sp>
      <p:grpSp>
        <p:nvGrpSpPr>
          <p:cNvPr id="1516" name="Google Shape;1516;p72"/>
          <p:cNvGrpSpPr/>
          <p:nvPr/>
        </p:nvGrpSpPr>
        <p:grpSpPr>
          <a:xfrm>
            <a:off x="1850725" y="1404450"/>
            <a:ext cx="1125225" cy="1459800"/>
            <a:chOff x="1164925" y="1404450"/>
            <a:chExt cx="1125225" cy="1459800"/>
          </a:xfrm>
        </p:grpSpPr>
        <p:grpSp>
          <p:nvGrpSpPr>
            <p:cNvPr id="1517" name="Google Shape;1517;p72"/>
            <p:cNvGrpSpPr/>
            <p:nvPr/>
          </p:nvGrpSpPr>
          <p:grpSpPr>
            <a:xfrm>
              <a:off x="1299550" y="1548450"/>
              <a:ext cx="990600" cy="1315800"/>
              <a:chOff x="4118950" y="1548450"/>
              <a:chExt cx="990600" cy="1315800"/>
            </a:xfrm>
          </p:grpSpPr>
          <p:sp>
            <p:nvSpPr>
              <p:cNvPr id="1518" name="Google Shape;1518;p72"/>
              <p:cNvSpPr/>
              <p:nvPr/>
            </p:nvSpPr>
            <p:spPr>
              <a:xfrm>
                <a:off x="4118950" y="1548450"/>
                <a:ext cx="990600" cy="1315800"/>
              </a:xfrm>
              <a:prstGeom prst="rect">
                <a:avLst/>
              </a:prstGeom>
              <a:solidFill>
                <a:srgbClr val="D9D9D9"/>
              </a:solid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2"/>
              <p:cNvSpPr txBox="1"/>
              <p:nvPr/>
            </p:nvSpPr>
            <p:spPr>
              <a:xfrm>
                <a:off x="4576900" y="1641650"/>
                <a:ext cx="456900" cy="456900"/>
              </a:xfrm>
              <a:prstGeom prst="rect">
                <a:avLst/>
              </a:prstGeom>
              <a:solidFill>
                <a:srgbClr val="D9D9D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600">
                    <a:latin typeface="Barlow"/>
                    <a:ea typeface="Barlow"/>
                    <a:cs typeface="Barlow"/>
                    <a:sym typeface="Barlow"/>
                  </a:rPr>
                  <a:t>kbaşsfdkbvşkdjkhvşkhvmkhv*</a:t>
                </a:r>
                <a:endParaRPr b="1" sz="600">
                  <a:latin typeface="Barlow"/>
                  <a:ea typeface="Barlow"/>
                  <a:cs typeface="Barlow"/>
                  <a:sym typeface="Barlow"/>
                </a:endParaRPr>
              </a:p>
            </p:txBody>
          </p:sp>
        </p:grpSp>
        <p:sp>
          <p:nvSpPr>
            <p:cNvPr id="1520" name="Google Shape;1520;p72"/>
            <p:cNvSpPr txBox="1"/>
            <p:nvPr/>
          </p:nvSpPr>
          <p:spPr>
            <a:xfrm>
              <a:off x="1164925" y="1404450"/>
              <a:ext cx="708900" cy="17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100">
                  <a:latin typeface="Barlow"/>
                  <a:ea typeface="Barlow"/>
                  <a:cs typeface="Barlow"/>
                  <a:sym typeface="Barlow"/>
                </a:rPr>
                <a:t>resume</a:t>
              </a:r>
              <a:endParaRPr b="1" sz="1100">
                <a:latin typeface="Barlow"/>
                <a:ea typeface="Barlow"/>
                <a:cs typeface="Barlow"/>
                <a:sym typeface="Barlow"/>
              </a:endParaRPr>
            </a:p>
          </p:txBody>
        </p:sp>
      </p:grpSp>
      <p:grpSp>
        <p:nvGrpSpPr>
          <p:cNvPr id="1521" name="Google Shape;1521;p72"/>
          <p:cNvGrpSpPr/>
          <p:nvPr/>
        </p:nvGrpSpPr>
        <p:grpSpPr>
          <a:xfrm>
            <a:off x="4060525" y="1238688"/>
            <a:ext cx="1464725" cy="1625563"/>
            <a:chOff x="2688925" y="1238688"/>
            <a:chExt cx="1464725" cy="1625563"/>
          </a:xfrm>
        </p:grpSpPr>
        <p:grpSp>
          <p:nvGrpSpPr>
            <p:cNvPr id="1522" name="Google Shape;1522;p72"/>
            <p:cNvGrpSpPr/>
            <p:nvPr/>
          </p:nvGrpSpPr>
          <p:grpSpPr>
            <a:xfrm>
              <a:off x="2823550" y="1238688"/>
              <a:ext cx="1330100" cy="1625563"/>
              <a:chOff x="2823550" y="1238688"/>
              <a:chExt cx="1330100" cy="1625563"/>
            </a:xfrm>
          </p:grpSpPr>
          <p:grpSp>
            <p:nvGrpSpPr>
              <p:cNvPr id="1523" name="Google Shape;1523;p72"/>
              <p:cNvGrpSpPr/>
              <p:nvPr/>
            </p:nvGrpSpPr>
            <p:grpSpPr>
              <a:xfrm>
                <a:off x="2942850" y="1238688"/>
                <a:ext cx="1210800" cy="1481563"/>
                <a:chOff x="2942850" y="1238688"/>
                <a:chExt cx="1210800" cy="1481563"/>
              </a:xfrm>
            </p:grpSpPr>
            <p:sp>
              <p:nvSpPr>
                <p:cNvPr id="1524" name="Google Shape;1524;p72"/>
                <p:cNvSpPr/>
                <p:nvPr/>
              </p:nvSpPr>
              <p:spPr>
                <a:xfrm>
                  <a:off x="3052950" y="1404450"/>
                  <a:ext cx="990600" cy="1315800"/>
                </a:xfrm>
                <a:prstGeom prst="rect">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2"/>
                <p:cNvSpPr txBox="1"/>
                <p:nvPr/>
              </p:nvSpPr>
              <p:spPr>
                <a:xfrm>
                  <a:off x="2942850" y="1238688"/>
                  <a:ext cx="1210800" cy="1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sz="1100">
                      <a:latin typeface="Barlow"/>
                      <a:ea typeface="Barlow"/>
                      <a:cs typeface="Barlow"/>
                      <a:sym typeface="Barlow"/>
                    </a:rPr>
                    <a:t>reference_letter</a:t>
                  </a:r>
                  <a:endParaRPr b="1" sz="1100">
                    <a:latin typeface="Barlow"/>
                    <a:ea typeface="Barlow"/>
                    <a:cs typeface="Barlow"/>
                    <a:sym typeface="Barlow"/>
                  </a:endParaRPr>
                </a:p>
              </p:txBody>
            </p:sp>
          </p:grpSp>
          <p:grpSp>
            <p:nvGrpSpPr>
              <p:cNvPr id="1526" name="Google Shape;1526;p72"/>
              <p:cNvGrpSpPr/>
              <p:nvPr/>
            </p:nvGrpSpPr>
            <p:grpSpPr>
              <a:xfrm>
                <a:off x="2823550" y="1548450"/>
                <a:ext cx="990600" cy="1315800"/>
                <a:chOff x="4118950" y="1548450"/>
                <a:chExt cx="990600" cy="1315800"/>
              </a:xfrm>
            </p:grpSpPr>
            <p:sp>
              <p:nvSpPr>
                <p:cNvPr id="1527" name="Google Shape;1527;p72"/>
                <p:cNvSpPr/>
                <p:nvPr/>
              </p:nvSpPr>
              <p:spPr>
                <a:xfrm>
                  <a:off x="4118950" y="1548450"/>
                  <a:ext cx="990600" cy="1315800"/>
                </a:xfrm>
                <a:prstGeom prst="rect">
                  <a:avLst/>
                </a:prstGeom>
                <a:solidFill>
                  <a:srgbClr val="D9D9D9"/>
                </a:solid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2"/>
                <p:cNvSpPr txBox="1"/>
                <p:nvPr/>
              </p:nvSpPr>
              <p:spPr>
                <a:xfrm>
                  <a:off x="4185575" y="2174750"/>
                  <a:ext cx="848100" cy="3711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600">
                      <a:latin typeface="Barlow"/>
                      <a:ea typeface="Barlow"/>
                      <a:cs typeface="Barlow"/>
                      <a:sym typeface="Barlow"/>
                    </a:rPr>
                    <a:t>kbaşsfdkbvşkdjkhvşkhvmkhvkk</a:t>
                  </a:r>
                  <a:endParaRPr b="1" sz="600">
                    <a:latin typeface="Barlow"/>
                    <a:ea typeface="Barlow"/>
                    <a:cs typeface="Barlow"/>
                    <a:sym typeface="Barlow"/>
                  </a:endParaRPr>
                </a:p>
              </p:txBody>
            </p:sp>
            <p:sp>
              <p:nvSpPr>
                <p:cNvPr id="1529" name="Google Shape;1529;p72"/>
                <p:cNvSpPr txBox="1"/>
                <p:nvPr/>
              </p:nvSpPr>
              <p:spPr>
                <a:xfrm>
                  <a:off x="4576900" y="1641650"/>
                  <a:ext cx="456900" cy="45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600">
                      <a:latin typeface="Barlow"/>
                      <a:ea typeface="Barlow"/>
                      <a:cs typeface="Barlow"/>
                      <a:sym typeface="Barlow"/>
                    </a:rPr>
                    <a:t>kbaşsfdkbvşkdjkhvşkhvmkhv*</a:t>
                  </a:r>
                  <a:endParaRPr b="1" sz="600">
                    <a:latin typeface="Barlow"/>
                    <a:ea typeface="Barlow"/>
                    <a:cs typeface="Barlow"/>
                    <a:sym typeface="Barlow"/>
                  </a:endParaRPr>
                </a:p>
              </p:txBody>
            </p:sp>
          </p:grpSp>
        </p:grpSp>
        <p:sp>
          <p:nvSpPr>
            <p:cNvPr id="1530" name="Google Shape;1530;p72"/>
            <p:cNvSpPr txBox="1"/>
            <p:nvPr/>
          </p:nvSpPr>
          <p:spPr>
            <a:xfrm>
              <a:off x="2688925" y="1404450"/>
              <a:ext cx="708900" cy="17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100">
                  <a:latin typeface="Barlow"/>
                  <a:ea typeface="Barlow"/>
                  <a:cs typeface="Barlow"/>
                  <a:sym typeface="Barlow"/>
                </a:rPr>
                <a:t>resume</a:t>
              </a:r>
              <a:endParaRPr b="1" sz="1100">
                <a:latin typeface="Barlow"/>
                <a:ea typeface="Barlow"/>
                <a:cs typeface="Barlow"/>
                <a:sym typeface="Barlow"/>
              </a:endParaRPr>
            </a:p>
          </p:txBody>
        </p:sp>
      </p:grpSp>
      <p:grpSp>
        <p:nvGrpSpPr>
          <p:cNvPr id="1531" name="Google Shape;1531;p72"/>
          <p:cNvGrpSpPr/>
          <p:nvPr/>
        </p:nvGrpSpPr>
        <p:grpSpPr>
          <a:xfrm>
            <a:off x="6422725" y="1238688"/>
            <a:ext cx="1464725" cy="1625563"/>
            <a:chOff x="5736925" y="1238688"/>
            <a:chExt cx="1464725" cy="1625563"/>
          </a:xfrm>
        </p:grpSpPr>
        <p:grpSp>
          <p:nvGrpSpPr>
            <p:cNvPr id="1532" name="Google Shape;1532;p72"/>
            <p:cNvGrpSpPr/>
            <p:nvPr/>
          </p:nvGrpSpPr>
          <p:grpSpPr>
            <a:xfrm>
              <a:off x="5990850" y="1238688"/>
              <a:ext cx="1210800" cy="1481563"/>
              <a:chOff x="2942850" y="1238688"/>
              <a:chExt cx="1210800" cy="1481563"/>
            </a:xfrm>
          </p:grpSpPr>
          <p:sp>
            <p:nvSpPr>
              <p:cNvPr id="1533" name="Google Shape;1533;p72"/>
              <p:cNvSpPr/>
              <p:nvPr/>
            </p:nvSpPr>
            <p:spPr>
              <a:xfrm>
                <a:off x="3052950" y="1404450"/>
                <a:ext cx="990600" cy="1315800"/>
              </a:xfrm>
              <a:prstGeom prst="rect">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2"/>
              <p:cNvSpPr txBox="1"/>
              <p:nvPr/>
            </p:nvSpPr>
            <p:spPr>
              <a:xfrm>
                <a:off x="2942850" y="1238688"/>
                <a:ext cx="1210800" cy="1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sz="1100">
                    <a:latin typeface="Barlow"/>
                    <a:ea typeface="Barlow"/>
                    <a:cs typeface="Barlow"/>
                    <a:sym typeface="Barlow"/>
                  </a:rPr>
                  <a:t>reference_letter</a:t>
                </a:r>
                <a:endParaRPr b="1" sz="1100">
                  <a:latin typeface="Barlow"/>
                  <a:ea typeface="Barlow"/>
                  <a:cs typeface="Barlow"/>
                  <a:sym typeface="Barlow"/>
                </a:endParaRPr>
              </a:p>
            </p:txBody>
          </p:sp>
        </p:grpSp>
        <p:grpSp>
          <p:nvGrpSpPr>
            <p:cNvPr id="1535" name="Google Shape;1535;p72"/>
            <p:cNvGrpSpPr/>
            <p:nvPr/>
          </p:nvGrpSpPr>
          <p:grpSpPr>
            <a:xfrm>
              <a:off x="5736925" y="1404450"/>
              <a:ext cx="1125225" cy="1459800"/>
              <a:chOff x="5736925" y="1404450"/>
              <a:chExt cx="1125225" cy="1459800"/>
            </a:xfrm>
          </p:grpSpPr>
          <p:grpSp>
            <p:nvGrpSpPr>
              <p:cNvPr id="1536" name="Google Shape;1536;p72"/>
              <p:cNvGrpSpPr/>
              <p:nvPr/>
            </p:nvGrpSpPr>
            <p:grpSpPr>
              <a:xfrm>
                <a:off x="5871550" y="1548450"/>
                <a:ext cx="990600" cy="1315800"/>
                <a:chOff x="5642950" y="1548450"/>
                <a:chExt cx="990600" cy="1315800"/>
              </a:xfrm>
            </p:grpSpPr>
            <p:sp>
              <p:nvSpPr>
                <p:cNvPr id="1537" name="Google Shape;1537;p72"/>
                <p:cNvSpPr/>
                <p:nvPr/>
              </p:nvSpPr>
              <p:spPr>
                <a:xfrm>
                  <a:off x="5642950" y="1548450"/>
                  <a:ext cx="990600" cy="1315800"/>
                </a:xfrm>
                <a:prstGeom prst="rect">
                  <a:avLst/>
                </a:prstGeom>
                <a:solidFill>
                  <a:srgbClr val="D9D9D9"/>
                </a:solid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2"/>
                <p:cNvSpPr txBox="1"/>
                <p:nvPr/>
              </p:nvSpPr>
              <p:spPr>
                <a:xfrm>
                  <a:off x="5709575" y="1629425"/>
                  <a:ext cx="355200" cy="8403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600">
                      <a:latin typeface="Barlow"/>
                      <a:ea typeface="Barlow"/>
                      <a:cs typeface="Barlow"/>
                      <a:sym typeface="Barlow"/>
                    </a:rPr>
                    <a:t>kbaşsfdkbvşkdjkhvşkhvmkhvkk</a:t>
                  </a:r>
                  <a:endParaRPr b="1" sz="600">
                    <a:latin typeface="Barlow"/>
                    <a:ea typeface="Barlow"/>
                    <a:cs typeface="Barlow"/>
                    <a:sym typeface="Barlow"/>
                  </a:endParaRPr>
                </a:p>
              </p:txBody>
            </p:sp>
            <p:pic>
              <p:nvPicPr>
                <p:cNvPr id="1539" name="Google Shape;1539;p72"/>
                <p:cNvPicPr preferRelativeResize="0"/>
                <p:nvPr/>
              </p:nvPicPr>
              <p:blipFill>
                <a:blip r:embed="rId4">
                  <a:alphaModFix/>
                </a:blip>
                <a:stretch>
                  <a:fillRect/>
                </a:stretch>
              </p:blipFill>
              <p:spPr>
                <a:xfrm>
                  <a:off x="6202526" y="1641650"/>
                  <a:ext cx="355150" cy="355150"/>
                </a:xfrm>
                <a:prstGeom prst="rect">
                  <a:avLst/>
                </a:prstGeom>
                <a:noFill/>
                <a:ln cap="flat" cmpd="sng" w="9525">
                  <a:solidFill>
                    <a:srgbClr val="1155CC"/>
                  </a:solidFill>
                  <a:prstDash val="solid"/>
                  <a:round/>
                  <a:headEnd len="sm" w="sm" type="none"/>
                  <a:tailEnd len="sm" w="sm" type="none"/>
                </a:ln>
              </p:spPr>
            </p:pic>
            <p:sp>
              <p:nvSpPr>
                <p:cNvPr id="1540" name="Google Shape;1540;p72"/>
                <p:cNvSpPr txBox="1"/>
                <p:nvPr/>
              </p:nvSpPr>
              <p:spPr>
                <a:xfrm>
                  <a:off x="6151650" y="2089025"/>
                  <a:ext cx="456900" cy="45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600">
                      <a:latin typeface="Barlow"/>
                      <a:ea typeface="Barlow"/>
                      <a:cs typeface="Barlow"/>
                      <a:sym typeface="Barlow"/>
                    </a:rPr>
                    <a:t>kbaşsfdkbvşkdjkhvşkhvmkhv*</a:t>
                  </a:r>
                  <a:endParaRPr b="1" sz="600">
                    <a:latin typeface="Barlow"/>
                    <a:ea typeface="Barlow"/>
                    <a:cs typeface="Barlow"/>
                    <a:sym typeface="Barlow"/>
                  </a:endParaRPr>
                </a:p>
              </p:txBody>
            </p:sp>
          </p:grpSp>
          <p:sp>
            <p:nvSpPr>
              <p:cNvPr id="1541" name="Google Shape;1541;p72"/>
              <p:cNvSpPr txBox="1"/>
              <p:nvPr/>
            </p:nvSpPr>
            <p:spPr>
              <a:xfrm>
                <a:off x="5736925" y="1404450"/>
                <a:ext cx="708900" cy="17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100">
                    <a:latin typeface="Barlow"/>
                    <a:ea typeface="Barlow"/>
                    <a:cs typeface="Barlow"/>
                    <a:sym typeface="Barlow"/>
                  </a:rPr>
                  <a:t>resume</a:t>
                </a:r>
                <a:endParaRPr b="1" sz="1100">
                  <a:latin typeface="Barlow"/>
                  <a:ea typeface="Barlow"/>
                  <a:cs typeface="Barlow"/>
                  <a:sym typeface="Barlow"/>
                </a:endParaRPr>
              </a:p>
            </p:txBody>
          </p:sp>
        </p:grpSp>
      </p:grpSp>
      <p:sp>
        <p:nvSpPr>
          <p:cNvPr id="1542" name="Google Shape;1542;p72"/>
          <p:cNvSpPr txBox="1"/>
          <p:nvPr/>
        </p:nvSpPr>
        <p:spPr>
          <a:xfrm>
            <a:off x="1926925" y="3829200"/>
            <a:ext cx="1020600" cy="1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100">
                <a:latin typeface="Barlow"/>
                <a:ea typeface="Barlow"/>
                <a:cs typeface="Barlow"/>
                <a:sym typeface="Barlow"/>
              </a:rPr>
              <a:t>resume.doc</a:t>
            </a:r>
            <a:endParaRPr b="1" sz="1100">
              <a:latin typeface="Barlow"/>
              <a:ea typeface="Barlow"/>
              <a:cs typeface="Barlow"/>
              <a:sym typeface="Barlow"/>
            </a:endParaRPr>
          </a:p>
        </p:txBody>
      </p:sp>
      <p:sp>
        <p:nvSpPr>
          <p:cNvPr id="1543" name="Google Shape;1543;p72"/>
          <p:cNvSpPr/>
          <p:nvPr/>
        </p:nvSpPr>
        <p:spPr>
          <a:xfrm>
            <a:off x="4242225" y="988150"/>
            <a:ext cx="873300" cy="186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900"/>
              <a:t>Day - 2</a:t>
            </a:r>
            <a:endParaRPr b="1" sz="900"/>
          </a:p>
        </p:txBody>
      </p:sp>
      <p:sp>
        <p:nvSpPr>
          <p:cNvPr id="1544" name="Google Shape;1544;p72"/>
          <p:cNvSpPr/>
          <p:nvPr/>
        </p:nvSpPr>
        <p:spPr>
          <a:xfrm>
            <a:off x="4248250" y="3244475"/>
            <a:ext cx="937500" cy="357300"/>
          </a:xfrm>
          <a:prstGeom prst="wedgeRoundRectCallout">
            <a:avLst>
              <a:gd fmla="val -20347" name="adj1"/>
              <a:gd fmla="val 9527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Create “reference letter” file</a:t>
            </a:r>
            <a:endParaRPr sz="700"/>
          </a:p>
        </p:txBody>
      </p:sp>
      <p:sp>
        <p:nvSpPr>
          <p:cNvPr id="1545" name="Google Shape;1545;p72"/>
          <p:cNvSpPr/>
          <p:nvPr/>
        </p:nvSpPr>
        <p:spPr>
          <a:xfrm>
            <a:off x="4248250" y="4082675"/>
            <a:ext cx="937500" cy="357300"/>
          </a:xfrm>
          <a:prstGeom prst="wedgeRoundRectCallout">
            <a:avLst>
              <a:gd fmla="val -18053" name="adj1"/>
              <a:gd fmla="val 10462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Add “education” section to resume</a:t>
            </a:r>
            <a:endParaRPr sz="700"/>
          </a:p>
        </p:txBody>
      </p:sp>
      <p:sp>
        <p:nvSpPr>
          <p:cNvPr id="1546" name="Google Shape;1546;p72"/>
          <p:cNvSpPr/>
          <p:nvPr/>
        </p:nvSpPr>
        <p:spPr>
          <a:xfrm>
            <a:off x="5654250" y="4625700"/>
            <a:ext cx="708900" cy="186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900"/>
              <a:t>modified</a:t>
            </a:r>
            <a:endParaRPr b="1" sz="900"/>
          </a:p>
        </p:txBody>
      </p:sp>
      <p:sp>
        <p:nvSpPr>
          <p:cNvPr id="1547" name="Google Shape;1547;p72"/>
          <p:cNvSpPr/>
          <p:nvPr/>
        </p:nvSpPr>
        <p:spPr>
          <a:xfrm>
            <a:off x="5654250" y="3829200"/>
            <a:ext cx="708900" cy="1869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900"/>
              <a:t>created</a:t>
            </a:r>
            <a:endParaRPr b="1" sz="900"/>
          </a:p>
        </p:txBody>
      </p:sp>
      <p:sp>
        <p:nvSpPr>
          <p:cNvPr id="1548" name="Google Shape;1548;p72"/>
          <p:cNvSpPr/>
          <p:nvPr/>
        </p:nvSpPr>
        <p:spPr>
          <a:xfrm>
            <a:off x="6534250" y="3244475"/>
            <a:ext cx="937500" cy="357300"/>
          </a:xfrm>
          <a:prstGeom prst="wedgeRoundRectCallout">
            <a:avLst>
              <a:gd fmla="val -20859" name="adj1"/>
              <a:gd fmla="val 9251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Add photo and change layout</a:t>
            </a:r>
            <a:endParaRPr sz="700"/>
          </a:p>
        </p:txBody>
      </p:sp>
      <p:sp>
        <p:nvSpPr>
          <p:cNvPr id="1549" name="Google Shape;1549;p72"/>
          <p:cNvSpPr txBox="1"/>
          <p:nvPr/>
        </p:nvSpPr>
        <p:spPr>
          <a:xfrm>
            <a:off x="6498925" y="3829200"/>
            <a:ext cx="1020600" cy="1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100">
                <a:latin typeface="Barlow"/>
                <a:ea typeface="Barlow"/>
                <a:cs typeface="Barlow"/>
                <a:sym typeface="Barlow"/>
              </a:rPr>
              <a:t>resume.doc</a:t>
            </a:r>
            <a:endParaRPr b="1" sz="1100">
              <a:latin typeface="Barlow"/>
              <a:ea typeface="Barlow"/>
              <a:cs typeface="Barlow"/>
              <a:sym typeface="Barlow"/>
            </a:endParaRPr>
          </a:p>
        </p:txBody>
      </p:sp>
      <p:sp>
        <p:nvSpPr>
          <p:cNvPr id="1550" name="Google Shape;1550;p72"/>
          <p:cNvSpPr txBox="1"/>
          <p:nvPr/>
        </p:nvSpPr>
        <p:spPr>
          <a:xfrm>
            <a:off x="4171175" y="4680250"/>
            <a:ext cx="1020600" cy="1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100">
                <a:latin typeface="Barlow"/>
                <a:ea typeface="Barlow"/>
                <a:cs typeface="Barlow"/>
                <a:sym typeface="Barlow"/>
              </a:rPr>
              <a:t>resume.doc</a:t>
            </a:r>
            <a:endParaRPr b="1" sz="1100">
              <a:latin typeface="Barlow"/>
              <a:ea typeface="Barlow"/>
              <a:cs typeface="Barlow"/>
              <a:sym typeface="Barlow"/>
            </a:endParaRPr>
          </a:p>
        </p:txBody>
      </p:sp>
      <p:sp>
        <p:nvSpPr>
          <p:cNvPr id="1551" name="Google Shape;1551;p72"/>
          <p:cNvSpPr txBox="1"/>
          <p:nvPr/>
        </p:nvSpPr>
        <p:spPr>
          <a:xfrm>
            <a:off x="4162050" y="3829500"/>
            <a:ext cx="1523400" cy="1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sz="1100">
                <a:latin typeface="Barlow"/>
                <a:ea typeface="Barlow"/>
                <a:cs typeface="Barlow"/>
                <a:sym typeface="Barlow"/>
              </a:rPr>
              <a:t>reference_letter.doc</a:t>
            </a:r>
            <a:endParaRPr b="1" sz="1100">
              <a:latin typeface="Barlow"/>
              <a:ea typeface="Barlow"/>
              <a:cs typeface="Barlow"/>
              <a:sym typeface="Barlow"/>
            </a:endParaRPr>
          </a:p>
        </p:txBody>
      </p:sp>
      <p:sp>
        <p:nvSpPr>
          <p:cNvPr id="1552" name="Google Shape;1552;p72"/>
          <p:cNvSpPr/>
          <p:nvPr/>
        </p:nvSpPr>
        <p:spPr>
          <a:xfrm>
            <a:off x="7471750" y="3822750"/>
            <a:ext cx="708900" cy="186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900"/>
              <a:t>modified</a:t>
            </a:r>
            <a:endParaRPr b="1" sz="900"/>
          </a:p>
        </p:txBody>
      </p:sp>
      <p:grpSp>
        <p:nvGrpSpPr>
          <p:cNvPr id="1553" name="Google Shape;1553;p72"/>
          <p:cNvGrpSpPr/>
          <p:nvPr/>
        </p:nvGrpSpPr>
        <p:grpSpPr>
          <a:xfrm>
            <a:off x="707725" y="1893150"/>
            <a:ext cx="1020600" cy="856350"/>
            <a:chOff x="-54275" y="1893150"/>
            <a:chExt cx="1020600" cy="856350"/>
          </a:xfrm>
        </p:grpSpPr>
        <p:pic>
          <p:nvPicPr>
            <p:cNvPr id="1554" name="Google Shape;1554;p72"/>
            <p:cNvPicPr preferRelativeResize="0"/>
            <p:nvPr/>
          </p:nvPicPr>
          <p:blipFill>
            <a:blip r:embed="rId5">
              <a:alphaModFix/>
            </a:blip>
            <a:stretch>
              <a:fillRect/>
            </a:stretch>
          </p:blipFill>
          <p:spPr>
            <a:xfrm>
              <a:off x="139756" y="1893150"/>
              <a:ext cx="626387" cy="626400"/>
            </a:xfrm>
            <a:prstGeom prst="rect">
              <a:avLst/>
            </a:prstGeom>
            <a:noFill/>
            <a:ln>
              <a:noFill/>
            </a:ln>
          </p:spPr>
        </p:pic>
        <p:sp>
          <p:nvSpPr>
            <p:cNvPr id="1555" name="Google Shape;1555;p72"/>
            <p:cNvSpPr txBox="1"/>
            <p:nvPr/>
          </p:nvSpPr>
          <p:spPr>
            <a:xfrm>
              <a:off x="-54275" y="2457600"/>
              <a:ext cx="10206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100">
                  <a:latin typeface="Barlow"/>
                  <a:ea typeface="Barlow"/>
                  <a:cs typeface="Barlow"/>
                  <a:sym typeface="Barlow"/>
                </a:rPr>
                <a:t>Your</a:t>
              </a:r>
              <a:endParaRPr b="1" sz="1100">
                <a:latin typeface="Barlow"/>
                <a:ea typeface="Barlow"/>
                <a:cs typeface="Barlow"/>
                <a:sym typeface="Barlow"/>
              </a:endParaRPr>
            </a:p>
            <a:p>
              <a:pPr indent="0" lvl="0" marL="0" rtl="0" algn="ctr">
                <a:spcBef>
                  <a:spcPts val="0"/>
                </a:spcBef>
                <a:spcAft>
                  <a:spcPts val="0"/>
                </a:spcAft>
                <a:buNone/>
              </a:pPr>
              <a:r>
                <a:rPr b="1" lang="tr-TR" sz="1100">
                  <a:latin typeface="Barlow"/>
                  <a:ea typeface="Barlow"/>
                  <a:cs typeface="Barlow"/>
                  <a:sym typeface="Barlow"/>
                </a:rPr>
                <a:t>folder</a:t>
              </a:r>
              <a:endParaRPr b="1" sz="1100">
                <a:latin typeface="Barlow"/>
                <a:ea typeface="Barlow"/>
                <a:cs typeface="Barlow"/>
                <a:sym typeface="Barlow"/>
              </a:endParaRPr>
            </a:p>
          </p:txBody>
        </p:sp>
      </p:grpSp>
      <p:grpSp>
        <p:nvGrpSpPr>
          <p:cNvPr id="1556" name="Google Shape;1556;p72"/>
          <p:cNvGrpSpPr/>
          <p:nvPr/>
        </p:nvGrpSpPr>
        <p:grpSpPr>
          <a:xfrm>
            <a:off x="707725" y="3232550"/>
            <a:ext cx="1020600" cy="859750"/>
            <a:chOff x="21925" y="3689750"/>
            <a:chExt cx="1020600" cy="859750"/>
          </a:xfrm>
        </p:grpSpPr>
        <p:pic>
          <p:nvPicPr>
            <p:cNvPr id="1557" name="Google Shape;1557;p72"/>
            <p:cNvPicPr preferRelativeResize="0"/>
            <p:nvPr/>
          </p:nvPicPr>
          <p:blipFill>
            <a:blip r:embed="rId6">
              <a:alphaModFix/>
            </a:blip>
            <a:stretch>
              <a:fillRect/>
            </a:stretch>
          </p:blipFill>
          <p:spPr>
            <a:xfrm>
              <a:off x="225138" y="3689750"/>
              <a:ext cx="708775" cy="708775"/>
            </a:xfrm>
            <a:prstGeom prst="rect">
              <a:avLst/>
            </a:prstGeom>
            <a:noFill/>
            <a:ln>
              <a:noFill/>
            </a:ln>
          </p:spPr>
        </p:pic>
        <p:sp>
          <p:nvSpPr>
            <p:cNvPr id="1558" name="Google Shape;1558;p72"/>
            <p:cNvSpPr txBox="1"/>
            <p:nvPr/>
          </p:nvSpPr>
          <p:spPr>
            <a:xfrm>
              <a:off x="21925" y="4362600"/>
              <a:ext cx="1020600" cy="1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100">
                  <a:latin typeface="Barlow"/>
                  <a:ea typeface="Barlow"/>
                  <a:cs typeface="Barlow"/>
                  <a:sym typeface="Barlow"/>
                </a:rPr>
                <a:t>VCS</a:t>
              </a:r>
              <a:endParaRPr b="1" sz="1100">
                <a:latin typeface="Barlow"/>
                <a:ea typeface="Barlow"/>
                <a:cs typeface="Barlow"/>
                <a:sym typeface="Barlow"/>
              </a:endParaRPr>
            </a:p>
          </p:txBody>
        </p:sp>
      </p:grpSp>
      <p:sp>
        <p:nvSpPr>
          <p:cNvPr id="1559" name="Google Shape;1559;p72"/>
          <p:cNvSpPr/>
          <p:nvPr/>
        </p:nvSpPr>
        <p:spPr>
          <a:xfrm>
            <a:off x="3288775" y="2146850"/>
            <a:ext cx="613200" cy="269100"/>
          </a:xfrm>
          <a:prstGeom prst="notched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2"/>
          <p:cNvSpPr/>
          <p:nvPr/>
        </p:nvSpPr>
        <p:spPr>
          <a:xfrm>
            <a:off x="5650975" y="2146850"/>
            <a:ext cx="613200" cy="269100"/>
          </a:xfrm>
          <a:prstGeom prst="notched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2"/>
          <p:cNvSpPr/>
          <p:nvPr/>
        </p:nvSpPr>
        <p:spPr>
          <a:xfrm>
            <a:off x="5650975" y="3213650"/>
            <a:ext cx="613200" cy="269100"/>
          </a:xfrm>
          <a:prstGeom prst="notched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2"/>
          <p:cNvSpPr/>
          <p:nvPr/>
        </p:nvSpPr>
        <p:spPr>
          <a:xfrm>
            <a:off x="3288775" y="3213650"/>
            <a:ext cx="613200" cy="269100"/>
          </a:xfrm>
          <a:prstGeom prst="notched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2"/>
          <p:cNvSpPr txBox="1"/>
          <p:nvPr/>
        </p:nvSpPr>
        <p:spPr>
          <a:xfrm>
            <a:off x="707725" y="1086000"/>
            <a:ext cx="1020600" cy="1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100">
                <a:latin typeface="Barlow"/>
                <a:ea typeface="Barlow"/>
                <a:cs typeface="Barlow"/>
                <a:sym typeface="Barlow"/>
              </a:rPr>
              <a:t>Time</a:t>
            </a:r>
            <a:endParaRPr b="1" sz="1100">
              <a:latin typeface="Barlow"/>
              <a:ea typeface="Barlow"/>
              <a:cs typeface="Barlow"/>
              <a:sym typeface="Barlow"/>
            </a:endParaRPr>
          </a:p>
        </p:txBody>
      </p:sp>
      <p:sp>
        <p:nvSpPr>
          <p:cNvPr id="1564" name="Google Shape;1564;p72"/>
          <p:cNvSpPr/>
          <p:nvPr/>
        </p:nvSpPr>
        <p:spPr>
          <a:xfrm>
            <a:off x="4590800" y="780263"/>
            <a:ext cx="86100" cy="186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2"/>
          <p:cNvSpPr/>
          <p:nvPr/>
        </p:nvSpPr>
        <p:spPr>
          <a:xfrm>
            <a:off x="2032425" y="988150"/>
            <a:ext cx="873300" cy="186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900"/>
              <a:t>Day - 1 </a:t>
            </a:r>
            <a:endParaRPr b="1" sz="900"/>
          </a:p>
        </p:txBody>
      </p:sp>
      <p:sp>
        <p:nvSpPr>
          <p:cNvPr id="1566" name="Google Shape;1566;p72"/>
          <p:cNvSpPr/>
          <p:nvPr/>
        </p:nvSpPr>
        <p:spPr>
          <a:xfrm>
            <a:off x="2381000" y="780263"/>
            <a:ext cx="86100" cy="186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a:off x="6604425" y="988150"/>
            <a:ext cx="873300" cy="186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900"/>
              <a:t>Day - 3</a:t>
            </a:r>
            <a:endParaRPr b="1" sz="900"/>
          </a:p>
        </p:txBody>
      </p:sp>
      <p:sp>
        <p:nvSpPr>
          <p:cNvPr id="1568" name="Google Shape;1568;p72"/>
          <p:cNvSpPr/>
          <p:nvPr/>
        </p:nvSpPr>
        <p:spPr>
          <a:xfrm>
            <a:off x="6953000" y="780263"/>
            <a:ext cx="86100" cy="186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3215850" y="3787500"/>
            <a:ext cx="708900" cy="186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900"/>
              <a:t>modified</a:t>
            </a:r>
            <a:endParaRPr b="1" sz="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575" name="Google Shape;1575;p7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Basics</a:t>
            </a:r>
            <a:endParaRPr sz="4000">
              <a:solidFill>
                <a:srgbClr val="419DD3"/>
              </a:solidFill>
              <a:latin typeface="Raleway Medium"/>
              <a:ea typeface="Raleway Medium"/>
              <a:cs typeface="Raleway Medium"/>
              <a:sym typeface="Raleway Medium"/>
            </a:endParaRPr>
          </a:p>
        </p:txBody>
      </p:sp>
      <p:grpSp>
        <p:nvGrpSpPr>
          <p:cNvPr id="1576" name="Google Shape;1576;p73"/>
          <p:cNvGrpSpPr/>
          <p:nvPr/>
        </p:nvGrpSpPr>
        <p:grpSpPr>
          <a:xfrm>
            <a:off x="1710350" y="602000"/>
            <a:ext cx="5307025" cy="4238075"/>
            <a:chOff x="1253150" y="678200"/>
            <a:chExt cx="5307025" cy="4238075"/>
          </a:xfrm>
        </p:grpSpPr>
        <p:pic>
          <p:nvPicPr>
            <p:cNvPr id="1577" name="Google Shape;1577;p73"/>
            <p:cNvPicPr preferRelativeResize="0"/>
            <p:nvPr/>
          </p:nvPicPr>
          <p:blipFill>
            <a:blip r:embed="rId3">
              <a:alphaModFix/>
            </a:blip>
            <a:stretch>
              <a:fillRect/>
            </a:stretch>
          </p:blipFill>
          <p:spPr>
            <a:xfrm>
              <a:off x="1253150" y="742300"/>
              <a:ext cx="5307025" cy="4173975"/>
            </a:xfrm>
            <a:prstGeom prst="rect">
              <a:avLst/>
            </a:prstGeom>
            <a:noFill/>
            <a:ln>
              <a:noFill/>
            </a:ln>
          </p:spPr>
        </p:pic>
        <p:sp>
          <p:nvSpPr>
            <p:cNvPr id="1578" name="Google Shape;1578;p73"/>
            <p:cNvSpPr txBox="1"/>
            <p:nvPr/>
          </p:nvSpPr>
          <p:spPr>
            <a:xfrm>
              <a:off x="3025875" y="678200"/>
              <a:ext cx="17439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a:solidFill>
                    <a:srgbClr val="B45F06"/>
                  </a:solidFill>
                  <a:latin typeface="Barlow"/>
                  <a:ea typeface="Barlow"/>
                  <a:cs typeface="Barlow"/>
                  <a:sym typeface="Barlow"/>
                </a:rPr>
                <a:t>GitHub</a:t>
              </a:r>
              <a:endParaRPr b="1">
                <a:solidFill>
                  <a:srgbClr val="B45F06"/>
                </a:solidFill>
                <a:latin typeface="Barlow"/>
                <a:ea typeface="Barlow"/>
                <a:cs typeface="Barlow"/>
                <a:sym typeface="Barlow"/>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74"/>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Local Git operations</a:t>
            </a:r>
            <a:endParaRPr b="1">
              <a:solidFill>
                <a:srgbClr val="429ED4"/>
              </a:solidFill>
              <a:latin typeface="Calibri"/>
              <a:ea typeface="Calibri"/>
              <a:cs typeface="Calibri"/>
              <a:sym typeface="Calibri"/>
            </a:endParaRPr>
          </a:p>
        </p:txBody>
      </p:sp>
      <p:sp>
        <p:nvSpPr>
          <p:cNvPr id="1584" name="Google Shape;1584;p7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grpSp>
        <p:nvGrpSpPr>
          <p:cNvPr id="1585" name="Google Shape;1585;p74"/>
          <p:cNvGrpSpPr/>
          <p:nvPr/>
        </p:nvGrpSpPr>
        <p:grpSpPr>
          <a:xfrm>
            <a:off x="6913025" y="539150"/>
            <a:ext cx="2215175" cy="4078950"/>
            <a:chOff x="6227225" y="539150"/>
            <a:chExt cx="2215175" cy="4078950"/>
          </a:xfrm>
        </p:grpSpPr>
        <p:sp>
          <p:nvSpPr>
            <p:cNvPr id="1586" name="Google Shape;1586;p74"/>
            <p:cNvSpPr txBox="1"/>
            <p:nvPr/>
          </p:nvSpPr>
          <p:spPr>
            <a:xfrm>
              <a:off x="6698500" y="1013125"/>
              <a:ext cx="17439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a:solidFill>
                    <a:srgbClr val="B45F06"/>
                  </a:solidFill>
                  <a:latin typeface="Barlow"/>
                  <a:ea typeface="Barlow"/>
                  <a:cs typeface="Barlow"/>
                  <a:sym typeface="Barlow"/>
                </a:rPr>
                <a:t>GitHub</a:t>
              </a:r>
              <a:endParaRPr b="1">
                <a:solidFill>
                  <a:srgbClr val="B45F06"/>
                </a:solidFill>
                <a:latin typeface="Barlow"/>
                <a:ea typeface="Barlow"/>
                <a:cs typeface="Barlow"/>
                <a:sym typeface="Barlow"/>
              </a:endParaRPr>
            </a:p>
          </p:txBody>
        </p:sp>
        <p:grpSp>
          <p:nvGrpSpPr>
            <p:cNvPr id="1587" name="Google Shape;1587;p74"/>
            <p:cNvGrpSpPr/>
            <p:nvPr/>
          </p:nvGrpSpPr>
          <p:grpSpPr>
            <a:xfrm>
              <a:off x="6227225" y="539150"/>
              <a:ext cx="2080925" cy="4078950"/>
              <a:chOff x="6151025" y="539150"/>
              <a:chExt cx="2080925" cy="4078950"/>
            </a:xfrm>
          </p:grpSpPr>
          <p:grpSp>
            <p:nvGrpSpPr>
              <p:cNvPr id="1588" name="Google Shape;1588;p74"/>
              <p:cNvGrpSpPr/>
              <p:nvPr/>
            </p:nvGrpSpPr>
            <p:grpSpPr>
              <a:xfrm>
                <a:off x="6840850" y="1383500"/>
                <a:ext cx="1391100" cy="3234600"/>
                <a:chOff x="6612250" y="773900"/>
                <a:chExt cx="1391100" cy="3234600"/>
              </a:xfrm>
            </p:grpSpPr>
            <p:sp>
              <p:nvSpPr>
                <p:cNvPr id="1589" name="Google Shape;1589;p74"/>
                <p:cNvSpPr/>
                <p:nvPr/>
              </p:nvSpPr>
              <p:spPr>
                <a:xfrm>
                  <a:off x="6612250" y="773900"/>
                  <a:ext cx="1391100" cy="3234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4"/>
                <p:cNvSpPr/>
                <p:nvPr/>
              </p:nvSpPr>
              <p:spPr>
                <a:xfrm>
                  <a:off x="6878850" y="942375"/>
                  <a:ext cx="833500" cy="965100"/>
                </a:xfrm>
                <a:prstGeom prst="flowChartMagneticDisk">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Remote Git </a:t>
                  </a:r>
                  <a:r>
                    <a:rPr lang="tr-TR" sz="1100"/>
                    <a:t>repository</a:t>
                  </a:r>
                  <a:endParaRPr sz="1100"/>
                </a:p>
              </p:txBody>
            </p:sp>
            <p:cxnSp>
              <p:nvCxnSpPr>
                <p:cNvPr id="1591" name="Google Shape;1591;p74"/>
                <p:cNvCxnSpPr/>
                <p:nvPr/>
              </p:nvCxnSpPr>
              <p:spPr>
                <a:xfrm>
                  <a:off x="7295600" y="2136075"/>
                  <a:ext cx="7500" cy="1587300"/>
                </a:xfrm>
                <a:prstGeom prst="straightConnector1">
                  <a:avLst/>
                </a:prstGeom>
                <a:noFill/>
                <a:ln cap="flat" cmpd="sng" w="19050">
                  <a:solidFill>
                    <a:schemeClr val="dk2"/>
                  </a:solidFill>
                  <a:prstDash val="dot"/>
                  <a:round/>
                  <a:headEnd len="med" w="med" type="none"/>
                  <a:tailEnd len="med" w="med" type="none"/>
                </a:ln>
              </p:spPr>
            </p:cxnSp>
          </p:grpSp>
          <p:sp>
            <p:nvSpPr>
              <p:cNvPr id="1592" name="Google Shape;1592;p74"/>
              <p:cNvSpPr/>
              <p:nvPr/>
            </p:nvSpPr>
            <p:spPr>
              <a:xfrm>
                <a:off x="6151025" y="539150"/>
                <a:ext cx="1185000" cy="618600"/>
              </a:xfrm>
              <a:prstGeom prst="cloudCallout">
                <a:avLst>
                  <a:gd fmla="val 40533" name="adj1"/>
                  <a:gd fmla="val 12380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900">
                    <a:solidFill>
                      <a:srgbClr val="6AA84F"/>
                    </a:solidFill>
                  </a:rPr>
                  <a:t>will talk about next session</a:t>
                </a:r>
                <a:endParaRPr sz="900">
                  <a:solidFill>
                    <a:srgbClr val="6AA84F"/>
                  </a:solidFill>
                </a:endParaRPr>
              </a:p>
            </p:txBody>
          </p:sp>
        </p:grpSp>
      </p:grpSp>
      <p:grpSp>
        <p:nvGrpSpPr>
          <p:cNvPr id="1593" name="Google Shape;1593;p74"/>
          <p:cNvGrpSpPr/>
          <p:nvPr/>
        </p:nvGrpSpPr>
        <p:grpSpPr>
          <a:xfrm>
            <a:off x="2719800" y="1047725"/>
            <a:ext cx="4748700" cy="3604975"/>
            <a:chOff x="744850" y="1013125"/>
            <a:chExt cx="4748700" cy="3604975"/>
          </a:xfrm>
        </p:grpSpPr>
        <p:sp>
          <p:nvSpPr>
            <p:cNvPr id="1594" name="Google Shape;1594;p74"/>
            <p:cNvSpPr/>
            <p:nvPr/>
          </p:nvSpPr>
          <p:spPr>
            <a:xfrm>
              <a:off x="744850" y="1383500"/>
              <a:ext cx="4748700" cy="3234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4"/>
            <p:cNvSpPr/>
            <p:nvPr/>
          </p:nvSpPr>
          <p:spPr>
            <a:xfrm>
              <a:off x="1087650" y="1551975"/>
              <a:ext cx="833500" cy="965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Working directory</a:t>
              </a:r>
              <a:endParaRPr sz="1200"/>
            </a:p>
          </p:txBody>
        </p:sp>
        <p:sp>
          <p:nvSpPr>
            <p:cNvPr id="1596" name="Google Shape;1596;p74"/>
            <p:cNvSpPr/>
            <p:nvPr/>
          </p:nvSpPr>
          <p:spPr>
            <a:xfrm>
              <a:off x="2611650" y="1551975"/>
              <a:ext cx="833500" cy="965100"/>
            </a:xfrm>
            <a:prstGeom prst="flowChartMagneticDisk">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Staging area (index)</a:t>
              </a:r>
              <a:endParaRPr sz="1200"/>
            </a:p>
          </p:txBody>
        </p:sp>
        <p:sp>
          <p:nvSpPr>
            <p:cNvPr id="1597" name="Google Shape;1597;p74"/>
            <p:cNvSpPr/>
            <p:nvPr/>
          </p:nvSpPr>
          <p:spPr>
            <a:xfrm>
              <a:off x="4135650" y="1551975"/>
              <a:ext cx="833500" cy="965100"/>
            </a:xfrm>
            <a:prstGeom prst="flowChartMagneticDisk">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Git </a:t>
              </a:r>
              <a:r>
                <a:rPr lang="tr-TR" sz="1100"/>
                <a:t>repository</a:t>
              </a:r>
              <a:endParaRPr sz="1100"/>
            </a:p>
          </p:txBody>
        </p:sp>
        <p:cxnSp>
          <p:nvCxnSpPr>
            <p:cNvPr id="1598" name="Google Shape;1598;p74"/>
            <p:cNvCxnSpPr/>
            <p:nvPr/>
          </p:nvCxnSpPr>
          <p:spPr>
            <a:xfrm>
              <a:off x="1521775" y="2753800"/>
              <a:ext cx="0" cy="1634100"/>
            </a:xfrm>
            <a:prstGeom prst="straightConnector1">
              <a:avLst/>
            </a:prstGeom>
            <a:noFill/>
            <a:ln cap="flat" cmpd="sng" w="19050">
              <a:solidFill>
                <a:schemeClr val="dk2"/>
              </a:solidFill>
              <a:prstDash val="dot"/>
              <a:round/>
              <a:headEnd len="med" w="med" type="none"/>
              <a:tailEnd len="med" w="med" type="none"/>
            </a:ln>
          </p:spPr>
        </p:cxnSp>
        <p:cxnSp>
          <p:nvCxnSpPr>
            <p:cNvPr id="1599" name="Google Shape;1599;p74"/>
            <p:cNvCxnSpPr/>
            <p:nvPr/>
          </p:nvCxnSpPr>
          <p:spPr>
            <a:xfrm flipH="1">
              <a:off x="3024200" y="2745675"/>
              <a:ext cx="4200" cy="1675200"/>
            </a:xfrm>
            <a:prstGeom prst="straightConnector1">
              <a:avLst/>
            </a:prstGeom>
            <a:noFill/>
            <a:ln cap="flat" cmpd="sng" w="19050">
              <a:solidFill>
                <a:schemeClr val="dk2"/>
              </a:solidFill>
              <a:prstDash val="dot"/>
              <a:round/>
              <a:headEnd len="med" w="med" type="none"/>
              <a:tailEnd len="med" w="med" type="none"/>
            </a:ln>
          </p:spPr>
        </p:cxnSp>
        <p:sp>
          <p:nvSpPr>
            <p:cNvPr id="1600" name="Google Shape;1600;p74"/>
            <p:cNvSpPr/>
            <p:nvPr/>
          </p:nvSpPr>
          <p:spPr>
            <a:xfrm>
              <a:off x="1533325" y="2755500"/>
              <a:ext cx="1495200" cy="47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add</a:t>
              </a:r>
              <a:endParaRPr b="1"/>
            </a:p>
          </p:txBody>
        </p:sp>
        <p:sp>
          <p:nvSpPr>
            <p:cNvPr id="1601" name="Google Shape;1601;p74"/>
            <p:cNvSpPr/>
            <p:nvPr/>
          </p:nvSpPr>
          <p:spPr>
            <a:xfrm>
              <a:off x="3057450" y="3018125"/>
              <a:ext cx="1495200" cy="4716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commit</a:t>
              </a:r>
              <a:endParaRPr b="1"/>
            </a:p>
          </p:txBody>
        </p:sp>
        <p:grpSp>
          <p:nvGrpSpPr>
            <p:cNvPr id="1602" name="Google Shape;1602;p74"/>
            <p:cNvGrpSpPr/>
            <p:nvPr/>
          </p:nvGrpSpPr>
          <p:grpSpPr>
            <a:xfrm>
              <a:off x="1533700" y="3585575"/>
              <a:ext cx="2937900" cy="471600"/>
              <a:chOff x="1305100" y="3128375"/>
              <a:chExt cx="2937900" cy="471600"/>
            </a:xfrm>
          </p:grpSpPr>
          <p:sp>
            <p:nvSpPr>
              <p:cNvPr id="1603" name="Google Shape;1603;p74"/>
              <p:cNvSpPr/>
              <p:nvPr/>
            </p:nvSpPr>
            <p:spPr>
              <a:xfrm rot="10800000">
                <a:off x="1305100" y="3128375"/>
                <a:ext cx="2937900" cy="471600"/>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4"/>
              <p:cNvSpPr txBox="1"/>
              <p:nvPr/>
            </p:nvSpPr>
            <p:spPr>
              <a:xfrm>
                <a:off x="2219438" y="3161825"/>
                <a:ext cx="11736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git checkout</a:t>
                </a:r>
                <a:endParaRPr b="1">
                  <a:latin typeface="Barlow"/>
                  <a:ea typeface="Barlow"/>
                  <a:cs typeface="Barlow"/>
                  <a:sym typeface="Barlow"/>
                </a:endParaRPr>
              </a:p>
            </p:txBody>
          </p:sp>
        </p:grpSp>
        <p:sp>
          <p:nvSpPr>
            <p:cNvPr id="1605" name="Google Shape;1605;p74"/>
            <p:cNvSpPr txBox="1"/>
            <p:nvPr/>
          </p:nvSpPr>
          <p:spPr>
            <a:xfrm>
              <a:off x="2050300" y="1013125"/>
              <a:ext cx="17439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a:solidFill>
                    <a:srgbClr val="B45F06"/>
                  </a:solidFill>
                  <a:latin typeface="Barlow"/>
                  <a:ea typeface="Barlow"/>
                  <a:cs typeface="Barlow"/>
                  <a:sym typeface="Barlow"/>
                </a:rPr>
                <a:t>Local Machine</a:t>
              </a:r>
              <a:endParaRPr b="1">
                <a:solidFill>
                  <a:srgbClr val="B45F06"/>
                </a:solidFill>
                <a:latin typeface="Barlow"/>
                <a:ea typeface="Barlow"/>
                <a:cs typeface="Barlow"/>
                <a:sym typeface="Barlow"/>
              </a:endParaRPr>
            </a:p>
          </p:txBody>
        </p:sp>
        <p:cxnSp>
          <p:nvCxnSpPr>
            <p:cNvPr id="1606" name="Google Shape;1606;p74"/>
            <p:cNvCxnSpPr/>
            <p:nvPr/>
          </p:nvCxnSpPr>
          <p:spPr>
            <a:xfrm flipH="1">
              <a:off x="4548800" y="2736175"/>
              <a:ext cx="3600" cy="1675200"/>
            </a:xfrm>
            <a:prstGeom prst="straightConnector1">
              <a:avLst/>
            </a:prstGeom>
            <a:noFill/>
            <a:ln cap="flat" cmpd="sng" w="19050">
              <a:solidFill>
                <a:schemeClr val="dk2"/>
              </a:solidFill>
              <a:prstDash val="dot"/>
              <a:round/>
              <a:headEnd len="med" w="med" type="none"/>
              <a:tailEnd len="med" w="med" type="none"/>
            </a:ln>
          </p:spPr>
        </p:cxnSp>
      </p:grpSp>
      <p:sp>
        <p:nvSpPr>
          <p:cNvPr id="1607" name="Google Shape;1607;p74"/>
          <p:cNvSpPr txBox="1"/>
          <p:nvPr/>
        </p:nvSpPr>
        <p:spPr>
          <a:xfrm>
            <a:off x="24600" y="1197675"/>
            <a:ext cx="3000000" cy="31503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600"/>
              </a:spcBef>
              <a:spcAft>
                <a:spcPts val="0"/>
              </a:spcAft>
              <a:buNone/>
            </a:pPr>
            <a:r>
              <a:rPr lang="tr-TR" sz="2400">
                <a:latin typeface="Calibri"/>
                <a:ea typeface="Calibri"/>
                <a:cs typeface="Calibri"/>
                <a:sym typeface="Calibri"/>
              </a:rPr>
              <a:t>git init</a:t>
            </a:r>
            <a:endParaRPr sz="2400">
              <a:latin typeface="Calibri"/>
              <a:ea typeface="Calibri"/>
              <a:cs typeface="Calibri"/>
              <a:sym typeface="Calibri"/>
            </a:endParaRPr>
          </a:p>
          <a:p>
            <a:pPr indent="0" lvl="0" marL="0" rtl="0" algn="l">
              <a:lnSpc>
                <a:spcPct val="110000"/>
              </a:lnSpc>
              <a:spcBef>
                <a:spcPts val="600"/>
              </a:spcBef>
              <a:spcAft>
                <a:spcPts val="0"/>
              </a:spcAft>
              <a:buNone/>
            </a:pPr>
            <a:r>
              <a:rPr lang="tr-TR" sz="2400">
                <a:latin typeface="Calibri"/>
                <a:ea typeface="Calibri"/>
                <a:cs typeface="Calibri"/>
                <a:sym typeface="Calibri"/>
              </a:rPr>
              <a:t>git status</a:t>
            </a:r>
            <a:endParaRPr sz="2400">
              <a:latin typeface="Calibri"/>
              <a:ea typeface="Calibri"/>
              <a:cs typeface="Calibri"/>
              <a:sym typeface="Calibri"/>
            </a:endParaRPr>
          </a:p>
          <a:p>
            <a:pPr indent="0" lvl="0" marL="0" rtl="0" algn="l">
              <a:lnSpc>
                <a:spcPct val="110000"/>
              </a:lnSpc>
              <a:spcBef>
                <a:spcPts val="600"/>
              </a:spcBef>
              <a:spcAft>
                <a:spcPts val="0"/>
              </a:spcAft>
              <a:buNone/>
            </a:pPr>
            <a:r>
              <a:rPr lang="tr-TR" sz="2400">
                <a:latin typeface="Calibri"/>
                <a:ea typeface="Calibri"/>
                <a:cs typeface="Calibri"/>
                <a:sym typeface="Calibri"/>
              </a:rPr>
              <a:t>git add .</a:t>
            </a:r>
            <a:endParaRPr sz="2400">
              <a:latin typeface="Calibri"/>
              <a:ea typeface="Calibri"/>
              <a:cs typeface="Calibri"/>
              <a:sym typeface="Calibri"/>
            </a:endParaRPr>
          </a:p>
          <a:p>
            <a:pPr indent="0" lvl="0" marL="0" rtl="0" algn="l">
              <a:lnSpc>
                <a:spcPct val="110000"/>
              </a:lnSpc>
              <a:spcBef>
                <a:spcPts val="600"/>
              </a:spcBef>
              <a:spcAft>
                <a:spcPts val="0"/>
              </a:spcAft>
              <a:buNone/>
            </a:pPr>
            <a:r>
              <a:rPr lang="tr-TR" sz="2400">
                <a:latin typeface="Calibri"/>
                <a:ea typeface="Calibri"/>
                <a:cs typeface="Calibri"/>
                <a:sym typeface="Calibri"/>
              </a:rPr>
              <a:t>git rm -cached fileXX</a:t>
            </a:r>
            <a:endParaRPr sz="2400">
              <a:latin typeface="Calibri"/>
              <a:ea typeface="Calibri"/>
              <a:cs typeface="Calibri"/>
              <a:sym typeface="Calibri"/>
            </a:endParaRPr>
          </a:p>
          <a:p>
            <a:pPr indent="0" lvl="0" marL="0" rtl="0" algn="l">
              <a:lnSpc>
                <a:spcPct val="110000"/>
              </a:lnSpc>
              <a:spcBef>
                <a:spcPts val="600"/>
              </a:spcBef>
              <a:spcAft>
                <a:spcPts val="0"/>
              </a:spcAft>
              <a:buNone/>
            </a:pPr>
            <a:r>
              <a:rPr lang="tr-TR" sz="2400">
                <a:latin typeface="Calibri"/>
                <a:ea typeface="Calibri"/>
                <a:cs typeface="Calibri"/>
                <a:sym typeface="Calibri"/>
              </a:rPr>
              <a:t>git commit -m “abc”</a:t>
            </a:r>
            <a:endParaRPr sz="2400">
              <a:latin typeface="Calibri"/>
              <a:ea typeface="Calibri"/>
              <a:cs typeface="Calibri"/>
              <a:sym typeface="Calibri"/>
            </a:endParaRPr>
          </a:p>
          <a:p>
            <a:pPr indent="0" lvl="0" marL="0" rtl="0" algn="l">
              <a:lnSpc>
                <a:spcPct val="110000"/>
              </a:lnSpc>
              <a:spcBef>
                <a:spcPts val="600"/>
              </a:spcBef>
              <a:spcAft>
                <a:spcPts val="0"/>
              </a:spcAft>
              <a:buNone/>
            </a:pPr>
            <a:r>
              <a:rPr lang="tr-TR" sz="2400">
                <a:latin typeface="Calibri"/>
                <a:ea typeface="Calibri"/>
                <a:cs typeface="Calibri"/>
                <a:sym typeface="Calibri"/>
              </a:rPr>
              <a:t>git log</a:t>
            </a:r>
            <a:endParaRPr sz="2400">
              <a:latin typeface="Calibri"/>
              <a:ea typeface="Calibri"/>
              <a:cs typeface="Calibri"/>
              <a:sym typeface="Calibri"/>
            </a:endParaRPr>
          </a:p>
          <a:p>
            <a:pPr indent="0" lvl="0" marL="0" rtl="0" algn="l">
              <a:lnSpc>
                <a:spcPct val="110000"/>
              </a:lnSpc>
              <a:spcBef>
                <a:spcPts val="600"/>
              </a:spcBef>
              <a:spcAft>
                <a:spcPts val="0"/>
              </a:spcAft>
              <a:buNone/>
            </a:pPr>
            <a:r>
              <a:rPr lang="tr-TR" sz="2400">
                <a:latin typeface="Calibri"/>
                <a:ea typeface="Calibri"/>
                <a:cs typeface="Calibri"/>
                <a:sym typeface="Calibri"/>
              </a:rPr>
              <a:t>git checkout</a:t>
            </a:r>
            <a:endParaRPr sz="2400">
              <a:latin typeface="Calibri"/>
              <a:ea typeface="Calibri"/>
              <a:cs typeface="Calibri"/>
              <a:sym typeface="Calibri"/>
            </a:endParaRPr>
          </a:p>
          <a:p>
            <a:pPr indent="0" lvl="0" marL="0" rtl="0" algn="l">
              <a:lnSpc>
                <a:spcPct val="110000"/>
              </a:lnSpc>
              <a:spcBef>
                <a:spcPts val="600"/>
              </a:spcBef>
              <a:spcAft>
                <a:spcPts val="0"/>
              </a:spcAft>
              <a:buNone/>
            </a:pPr>
            <a:r>
              <a:t/>
            </a:r>
            <a:endParaRPr sz="2400">
              <a:solidFill>
                <a:srgbClr val="666666"/>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75"/>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Github - Remote Repository</a:t>
            </a:r>
            <a:endParaRPr sz="4000">
              <a:solidFill>
                <a:srgbClr val="741B47"/>
              </a:solidFill>
              <a:latin typeface="Raleway Medium"/>
              <a:ea typeface="Raleway Medium"/>
              <a:cs typeface="Raleway Medium"/>
              <a:sym typeface="Raleway Medium"/>
            </a:endParaRPr>
          </a:p>
        </p:txBody>
      </p:sp>
      <p:sp>
        <p:nvSpPr>
          <p:cNvPr id="1613" name="Google Shape;1613;p7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1614" name="Google Shape;1614;p75"/>
          <p:cNvPicPr preferRelativeResize="0"/>
          <p:nvPr/>
        </p:nvPicPr>
        <p:blipFill>
          <a:blip r:embed="rId3">
            <a:alphaModFix/>
          </a:blip>
          <a:stretch>
            <a:fillRect/>
          </a:stretch>
        </p:blipFill>
        <p:spPr>
          <a:xfrm>
            <a:off x="457200" y="963650"/>
            <a:ext cx="8124825" cy="3648075"/>
          </a:xfrm>
          <a:prstGeom prst="rect">
            <a:avLst/>
          </a:prstGeom>
          <a:noFill/>
          <a:ln>
            <a:noFill/>
          </a:ln>
        </p:spPr>
      </p:pic>
      <p:sp>
        <p:nvSpPr>
          <p:cNvPr id="1615" name="Google Shape;1615;p75"/>
          <p:cNvSpPr/>
          <p:nvPr/>
        </p:nvSpPr>
        <p:spPr>
          <a:xfrm>
            <a:off x="667925" y="2407400"/>
            <a:ext cx="2237400" cy="6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5"/>
          <p:cNvSpPr/>
          <p:nvPr/>
        </p:nvSpPr>
        <p:spPr>
          <a:xfrm>
            <a:off x="3411125" y="2407400"/>
            <a:ext cx="2237400" cy="6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5"/>
          <p:cNvSpPr/>
          <p:nvPr/>
        </p:nvSpPr>
        <p:spPr>
          <a:xfrm>
            <a:off x="2718750" y="1113300"/>
            <a:ext cx="274200" cy="25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5"/>
          <p:cNvSpPr/>
          <p:nvPr/>
        </p:nvSpPr>
        <p:spPr>
          <a:xfrm>
            <a:off x="5461950" y="1113300"/>
            <a:ext cx="274200" cy="25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5"/>
          <p:cNvSpPr/>
          <p:nvPr/>
        </p:nvSpPr>
        <p:spPr>
          <a:xfrm>
            <a:off x="8205150" y="1113300"/>
            <a:ext cx="274200" cy="25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76"/>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Github - Remote Repository</a:t>
            </a:r>
            <a:endParaRPr b="1">
              <a:solidFill>
                <a:srgbClr val="429ED4"/>
              </a:solidFill>
              <a:latin typeface="Calibri"/>
              <a:ea typeface="Calibri"/>
              <a:cs typeface="Calibri"/>
              <a:sym typeface="Calibri"/>
            </a:endParaRPr>
          </a:p>
        </p:txBody>
      </p:sp>
      <p:sp>
        <p:nvSpPr>
          <p:cNvPr id="1625" name="Google Shape;1625;p7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1626" name="Google Shape;1626;p76"/>
          <p:cNvPicPr preferRelativeResize="0"/>
          <p:nvPr/>
        </p:nvPicPr>
        <p:blipFill>
          <a:blip r:embed="rId3">
            <a:alphaModFix/>
          </a:blip>
          <a:stretch>
            <a:fillRect/>
          </a:stretch>
        </p:blipFill>
        <p:spPr>
          <a:xfrm>
            <a:off x="1244238" y="1002000"/>
            <a:ext cx="6580224" cy="3660100"/>
          </a:xfrm>
          <a:prstGeom prst="rect">
            <a:avLst/>
          </a:prstGeom>
          <a:noFill/>
          <a:ln>
            <a:noFill/>
          </a:ln>
        </p:spPr>
      </p:pic>
      <p:sp>
        <p:nvSpPr>
          <p:cNvPr id="1627" name="Google Shape;1627;p76"/>
          <p:cNvSpPr txBox="1"/>
          <p:nvPr>
            <p:ph idx="1" type="body"/>
          </p:nvPr>
        </p:nvSpPr>
        <p:spPr>
          <a:xfrm>
            <a:off x="5013975" y="1600625"/>
            <a:ext cx="3445500" cy="618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tr-TR" sz="1500">
                <a:solidFill>
                  <a:srgbClr val="FF9900"/>
                </a:solidFill>
                <a:latin typeface="Calibri"/>
                <a:ea typeface="Calibri"/>
                <a:cs typeface="Calibri"/>
                <a:sym typeface="Calibri"/>
              </a:rPr>
              <a:t>(default name - </a:t>
            </a:r>
            <a:r>
              <a:rPr b="1" lang="tr-TR" sz="1500">
                <a:solidFill>
                  <a:srgbClr val="CC0000"/>
                </a:solidFill>
                <a:latin typeface="Calibri"/>
                <a:ea typeface="Calibri"/>
                <a:cs typeface="Calibri"/>
                <a:sym typeface="Calibri"/>
              </a:rPr>
              <a:t>origin</a:t>
            </a:r>
            <a:r>
              <a:rPr b="1" lang="tr-TR" sz="1500">
                <a:solidFill>
                  <a:srgbClr val="FF9900"/>
                </a:solidFill>
                <a:latin typeface="Calibri"/>
                <a:ea typeface="Calibri"/>
                <a:cs typeface="Calibri"/>
                <a:sym typeface="Calibri"/>
              </a:rPr>
              <a:t>)</a:t>
            </a:r>
            <a:endParaRPr b="1" sz="1500">
              <a:solidFill>
                <a:srgbClr val="FF9900"/>
              </a:solidFill>
              <a:latin typeface="Calibri"/>
              <a:ea typeface="Calibri"/>
              <a:cs typeface="Calibri"/>
              <a:sym typeface="Calibri"/>
            </a:endParaRPr>
          </a:p>
          <a:p>
            <a:pPr indent="0" lvl="0" marL="457200" rtl="0" algn="l">
              <a:spcBef>
                <a:spcPts val="600"/>
              </a:spcBef>
              <a:spcAft>
                <a:spcPts val="0"/>
              </a:spcAft>
              <a:buNone/>
            </a:pPr>
            <a:r>
              <a:t/>
            </a:r>
            <a:endParaRPr b="1" sz="1500">
              <a:solidFill>
                <a:srgbClr val="FF9900"/>
              </a:solidFill>
              <a:latin typeface="Calibri"/>
              <a:ea typeface="Calibri"/>
              <a:cs typeface="Calibri"/>
              <a:sym typeface="Calibri"/>
            </a:endParaRPr>
          </a:p>
          <a:p>
            <a:pPr indent="0" lvl="0" marL="457200" rtl="0" algn="l">
              <a:spcBef>
                <a:spcPts val="600"/>
              </a:spcBef>
              <a:spcAft>
                <a:spcPts val="0"/>
              </a:spcAft>
              <a:buNone/>
            </a:pPr>
            <a:r>
              <a:t/>
            </a:r>
            <a:endParaRPr b="1" sz="1500">
              <a:solidFill>
                <a:srgbClr val="FF9900"/>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77"/>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Github - Remote Repository</a:t>
            </a:r>
            <a:endParaRPr b="1">
              <a:solidFill>
                <a:srgbClr val="429ED4"/>
              </a:solidFill>
              <a:latin typeface="Calibri"/>
              <a:ea typeface="Calibri"/>
              <a:cs typeface="Calibri"/>
              <a:sym typeface="Calibri"/>
            </a:endParaRPr>
          </a:p>
        </p:txBody>
      </p:sp>
      <p:sp>
        <p:nvSpPr>
          <p:cNvPr id="1633" name="Google Shape;1633;p77"/>
          <p:cNvSpPr txBox="1"/>
          <p:nvPr>
            <p:ph idx="1" type="body"/>
          </p:nvPr>
        </p:nvSpPr>
        <p:spPr>
          <a:xfrm>
            <a:off x="523300" y="1142850"/>
            <a:ext cx="8088300" cy="3052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Act of copying a repository from remote server to your local machine is called </a:t>
            </a:r>
            <a:r>
              <a:rPr b="1" lang="tr-TR" sz="2200">
                <a:solidFill>
                  <a:srgbClr val="FF0000"/>
                </a:solidFill>
                <a:latin typeface="Raleway"/>
                <a:ea typeface="Raleway"/>
                <a:cs typeface="Raleway"/>
                <a:sym typeface="Raleway"/>
              </a:rPr>
              <a:t>cloning</a:t>
            </a:r>
            <a:endParaRPr b="1" sz="2400">
              <a:solidFill>
                <a:srgbClr val="FF0000"/>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Cloning allows team to work together</a:t>
            </a:r>
            <a:endParaRPr sz="2200">
              <a:solidFill>
                <a:srgbClr val="000000"/>
              </a:solidFill>
              <a:latin typeface="Raleway"/>
              <a:ea typeface="Raleway"/>
              <a:cs typeface="Raleway"/>
              <a:sym typeface="Raleway"/>
            </a:endParaRPr>
          </a:p>
          <a:p>
            <a:pPr indent="-381000" lvl="0" marL="457200" marR="0" rtl="0" algn="l">
              <a:lnSpc>
                <a:spcPct val="110000"/>
              </a:lnSpc>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Downloading commits from others : </a:t>
            </a:r>
            <a:r>
              <a:rPr b="1" lang="tr-TR" sz="2200">
                <a:solidFill>
                  <a:srgbClr val="FF0000"/>
                </a:solidFill>
                <a:latin typeface="Raleway"/>
                <a:ea typeface="Raleway"/>
                <a:cs typeface="Raleway"/>
                <a:sym typeface="Raleway"/>
              </a:rPr>
              <a:t>fetch, merge</a:t>
            </a:r>
            <a:endParaRPr b="1" sz="2200">
              <a:solidFill>
                <a:srgbClr val="FF0000"/>
              </a:solidFill>
              <a:latin typeface="Raleway"/>
              <a:ea typeface="Raleway"/>
              <a:cs typeface="Raleway"/>
              <a:sym typeface="Raleway"/>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Downloading commits from others : </a:t>
            </a:r>
            <a:r>
              <a:rPr b="1" lang="tr-TR" sz="2200">
                <a:solidFill>
                  <a:srgbClr val="FF0000"/>
                </a:solidFill>
                <a:latin typeface="Raleway"/>
                <a:ea typeface="Raleway"/>
                <a:cs typeface="Raleway"/>
                <a:sym typeface="Raleway"/>
              </a:rPr>
              <a:t>pull (fetch + merge)</a:t>
            </a:r>
            <a:endParaRPr b="1" sz="2200">
              <a:solidFill>
                <a:srgbClr val="FF0000"/>
              </a:solidFill>
              <a:latin typeface="Raleway"/>
              <a:ea typeface="Raleway"/>
              <a:cs typeface="Raleway"/>
              <a:sym typeface="Raleway"/>
            </a:endParaRPr>
          </a:p>
          <a:p>
            <a:pPr indent="-381000" lvl="0" marL="457200" rtl="0" algn="l">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Uploading your commits (local changes) to remote : </a:t>
            </a:r>
            <a:r>
              <a:rPr b="1" lang="tr-TR" sz="2200">
                <a:solidFill>
                  <a:srgbClr val="FF0000"/>
                </a:solidFill>
                <a:latin typeface="Raleway"/>
                <a:ea typeface="Raleway"/>
                <a:cs typeface="Raleway"/>
                <a:sym typeface="Raleway"/>
              </a:rPr>
              <a:t>push</a:t>
            </a:r>
            <a:endParaRPr b="1" sz="2200">
              <a:solidFill>
                <a:srgbClr val="FF0000"/>
              </a:solidFill>
              <a:latin typeface="Raleway"/>
              <a:ea typeface="Raleway"/>
              <a:cs typeface="Raleway"/>
              <a:sym typeface="Raleway"/>
            </a:endParaRPr>
          </a:p>
          <a:p>
            <a:pPr indent="0" lvl="0" marL="457200" rtl="0" algn="l">
              <a:spcBef>
                <a:spcPts val="600"/>
              </a:spcBef>
              <a:spcAft>
                <a:spcPts val="0"/>
              </a:spcAft>
              <a:buNone/>
            </a:pPr>
            <a:r>
              <a:t/>
            </a:r>
            <a:endParaRPr b="1" sz="2400">
              <a:solidFill>
                <a:schemeClr val="accent4"/>
              </a:solidFill>
              <a:latin typeface="Calibri"/>
              <a:ea typeface="Calibri"/>
              <a:cs typeface="Calibri"/>
              <a:sym typeface="Calibri"/>
            </a:endParaRPr>
          </a:p>
        </p:txBody>
      </p:sp>
      <p:sp>
        <p:nvSpPr>
          <p:cNvPr id="1634" name="Google Shape;1634;p7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78"/>
          <p:cNvSpPr txBox="1"/>
          <p:nvPr>
            <p:ph type="title"/>
          </p:nvPr>
        </p:nvSpPr>
        <p:spPr>
          <a:xfrm>
            <a:off x="457200" y="192650"/>
            <a:ext cx="82152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Connecting your local with remote</a:t>
            </a:r>
            <a:endParaRPr b="1" sz="4000">
              <a:solidFill>
                <a:srgbClr val="429ED4"/>
              </a:solidFill>
              <a:latin typeface="Calibri"/>
              <a:ea typeface="Calibri"/>
              <a:cs typeface="Calibri"/>
              <a:sym typeface="Calibri"/>
            </a:endParaRPr>
          </a:p>
        </p:txBody>
      </p:sp>
      <p:sp>
        <p:nvSpPr>
          <p:cNvPr id="1640" name="Google Shape;1640;p7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641" name="Google Shape;1641;p78"/>
          <p:cNvSpPr txBox="1"/>
          <p:nvPr>
            <p:ph idx="1" type="body"/>
          </p:nvPr>
        </p:nvSpPr>
        <p:spPr>
          <a:xfrm>
            <a:off x="667450" y="750325"/>
            <a:ext cx="7717500" cy="43932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connect to remote repo</a:t>
            </a:r>
            <a:endParaRPr sz="2400">
              <a:solidFill>
                <a:srgbClr val="666666"/>
              </a:solidFill>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remote add origin </a:t>
            </a:r>
            <a:r>
              <a:rPr b="1" lang="tr-TR" sz="3600">
                <a:solidFill>
                  <a:srgbClr val="FF9900"/>
                </a:solidFill>
                <a:highlight>
                  <a:srgbClr val="434343"/>
                </a:highlight>
                <a:latin typeface="Calibri"/>
                <a:ea typeface="Calibri"/>
                <a:cs typeface="Calibri"/>
                <a:sym typeface="Calibri"/>
              </a:rPr>
              <a:t>Repo address</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457200" lvl="0" marL="0" rtl="0" algn="l">
              <a:spcBef>
                <a:spcPts val="600"/>
              </a:spcBef>
              <a:spcAft>
                <a:spcPts val="0"/>
              </a:spcAft>
              <a:buNone/>
            </a:pPr>
            <a:r>
              <a:rPr lang="tr-TR" sz="2400">
                <a:solidFill>
                  <a:schemeClr val="accent4"/>
                </a:solidFill>
                <a:latin typeface="Calibri"/>
                <a:ea typeface="Calibri"/>
                <a:cs typeface="Calibri"/>
                <a:sym typeface="Calibri"/>
              </a:rPr>
              <a:t>origin = alias for your repo address</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first push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push -u origin master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remove remote origin</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remote rm origin </a:t>
            </a:r>
            <a:r>
              <a:rPr b="1" lang="tr-TR" sz="3600">
                <a:solidFill>
                  <a:srgbClr val="434343"/>
                </a:solidFill>
                <a:highlight>
                  <a:srgbClr val="434343"/>
                </a:highlight>
                <a:latin typeface="Calibri"/>
                <a:ea typeface="Calibri"/>
                <a:cs typeface="Calibri"/>
                <a:sym typeface="Calibri"/>
              </a:rPr>
              <a:t>t</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19" name="Google Shape;419;p25"/>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1" lang="tr-TR">
                <a:solidFill>
                  <a:srgbClr val="429ED4"/>
                </a:solidFill>
                <a:latin typeface="Calibri"/>
                <a:ea typeface="Calibri"/>
                <a:cs typeface="Calibri"/>
                <a:sym typeface="Calibri"/>
              </a:rPr>
              <a:t>Objectives</a:t>
            </a:r>
            <a:endParaRPr b="1" i="0" sz="4800" u="none" cap="none" strike="noStrike">
              <a:solidFill>
                <a:srgbClr val="429ED4"/>
              </a:solidFill>
              <a:latin typeface="Calibri"/>
              <a:ea typeface="Calibri"/>
              <a:cs typeface="Calibri"/>
              <a:sym typeface="Calibri"/>
            </a:endParaRPr>
          </a:p>
        </p:txBody>
      </p:sp>
      <p:sp>
        <p:nvSpPr>
          <p:cNvPr id="420" name="Google Shape;420;p25"/>
          <p:cNvSpPr txBox="1"/>
          <p:nvPr>
            <p:ph idx="4294967295" type="subTitle"/>
          </p:nvPr>
        </p:nvSpPr>
        <p:spPr>
          <a:xfrm>
            <a:off x="845725" y="1229675"/>
            <a:ext cx="7842300" cy="2529900"/>
          </a:xfrm>
          <a:prstGeom prst="rect">
            <a:avLst/>
          </a:prstGeom>
          <a:noFill/>
          <a:ln>
            <a:noFill/>
          </a:ln>
        </p:spPr>
        <p:txBody>
          <a:bodyPr anchorCtr="0" anchor="t" bIns="0" lIns="0" spcFirstLastPara="1" rIns="0" wrap="square" tIns="0">
            <a:noAutofit/>
          </a:bodyPr>
          <a:lstStyle/>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Understand version control</a:t>
            </a:r>
            <a:endParaRPr sz="2400">
              <a:solidFill>
                <a:srgbClr val="666666"/>
              </a:solidFill>
              <a:latin typeface="Calibri"/>
              <a:ea typeface="Calibri"/>
              <a:cs typeface="Calibri"/>
              <a:sym typeface="Calibri"/>
            </a:endParaRPr>
          </a:p>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Familiarize Git terminology</a:t>
            </a:r>
            <a:endParaRPr sz="2400">
              <a:solidFill>
                <a:srgbClr val="666666"/>
              </a:solidFill>
              <a:latin typeface="Calibri"/>
              <a:ea typeface="Calibri"/>
              <a:cs typeface="Calibri"/>
              <a:sym typeface="Calibri"/>
            </a:endParaRPr>
          </a:p>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How to create a git repository</a:t>
            </a:r>
            <a:endParaRPr sz="2400">
              <a:solidFill>
                <a:srgbClr val="666666"/>
              </a:solidFill>
              <a:latin typeface="Calibri"/>
              <a:ea typeface="Calibri"/>
              <a:cs typeface="Calibri"/>
              <a:sym typeface="Calibri"/>
            </a:endParaRPr>
          </a:p>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Understand Git commands</a:t>
            </a:r>
            <a:endParaRPr sz="2400">
              <a:solidFill>
                <a:srgbClr val="666666"/>
              </a:solidFill>
              <a:latin typeface="Calibri"/>
              <a:ea typeface="Calibri"/>
              <a:cs typeface="Calibri"/>
              <a:sym typeface="Calibri"/>
            </a:endParaRPr>
          </a:p>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Understand Git workflow</a:t>
            </a:r>
            <a:endParaRPr i="0" sz="2400" u="none" cap="none" strike="noStrike">
              <a:solidFill>
                <a:srgbClr val="666666"/>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79"/>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Gitignore file usage</a:t>
            </a:r>
            <a:endParaRPr b="1">
              <a:solidFill>
                <a:srgbClr val="429ED4"/>
              </a:solidFill>
              <a:latin typeface="Calibri"/>
              <a:ea typeface="Calibri"/>
              <a:cs typeface="Calibri"/>
              <a:sym typeface="Calibri"/>
            </a:endParaRPr>
          </a:p>
        </p:txBody>
      </p:sp>
      <p:sp>
        <p:nvSpPr>
          <p:cNvPr id="1647" name="Google Shape;1647;p7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1648" name="Google Shape;1648;p79"/>
          <p:cNvSpPr txBox="1"/>
          <p:nvPr/>
        </p:nvSpPr>
        <p:spPr>
          <a:xfrm>
            <a:off x="573400" y="1052675"/>
            <a:ext cx="71376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900">
                <a:latin typeface="Barlow"/>
                <a:ea typeface="Barlow"/>
                <a:cs typeface="Barlow"/>
                <a:sym typeface="Barlow"/>
              </a:rPr>
              <a:t>How do we use .gitignore file?  </a:t>
            </a:r>
            <a:endParaRPr b="1" sz="1900">
              <a:latin typeface="Barlow"/>
              <a:ea typeface="Barlow"/>
              <a:cs typeface="Barlow"/>
              <a:sym typeface="Barlow"/>
            </a:endParaRPr>
          </a:p>
          <a:p>
            <a:pPr indent="0" lvl="0" marL="0" rtl="0" algn="l">
              <a:spcBef>
                <a:spcPts val="0"/>
              </a:spcBef>
              <a:spcAft>
                <a:spcPts val="0"/>
              </a:spcAft>
              <a:buNone/>
            </a:pPr>
            <a:r>
              <a:rPr b="1" lang="tr-TR" sz="1900">
                <a:latin typeface="Barlow"/>
                <a:ea typeface="Barlow"/>
                <a:cs typeface="Barlow"/>
                <a:sym typeface="Barlow"/>
              </a:rPr>
              <a:t>How to include multiple files?</a:t>
            </a:r>
            <a:endParaRPr b="1" sz="1900">
              <a:latin typeface="Barlow"/>
              <a:ea typeface="Barlow"/>
              <a:cs typeface="Barlow"/>
              <a:sym typeface="Barlow"/>
            </a:endParaRPr>
          </a:p>
          <a:p>
            <a:pPr indent="0" lvl="0" marL="0" rtl="0" algn="l">
              <a:spcBef>
                <a:spcPts val="0"/>
              </a:spcBef>
              <a:spcAft>
                <a:spcPts val="0"/>
              </a:spcAft>
              <a:buNone/>
            </a:pPr>
            <a:r>
              <a:rPr b="1" lang="tr-TR" sz="1900">
                <a:latin typeface="Barlow"/>
                <a:ea typeface="Barlow"/>
                <a:cs typeface="Barlow"/>
                <a:sym typeface="Barlow"/>
              </a:rPr>
              <a:t>How to include folders?</a:t>
            </a:r>
            <a:endParaRPr b="1" sz="1900">
              <a:latin typeface="Barlow"/>
              <a:ea typeface="Barlow"/>
              <a:cs typeface="Barlow"/>
              <a:sym typeface="Barlow"/>
            </a:endParaRPr>
          </a:p>
          <a:p>
            <a:pPr indent="0" lvl="0" marL="0" rtl="0" algn="l">
              <a:spcBef>
                <a:spcPts val="0"/>
              </a:spcBef>
              <a:spcAft>
                <a:spcPts val="0"/>
              </a:spcAft>
              <a:buNone/>
            </a:pPr>
            <a:r>
              <a:rPr b="1" lang="tr-TR" sz="1900">
                <a:latin typeface="Barlow"/>
                <a:ea typeface="Barlow"/>
                <a:cs typeface="Barlow"/>
                <a:sym typeface="Barlow"/>
              </a:rPr>
              <a:t>How to include files with specific extensions?</a:t>
            </a:r>
            <a:endParaRPr b="1" sz="1900">
              <a:latin typeface="Barlow"/>
              <a:ea typeface="Barlow"/>
              <a:cs typeface="Barlow"/>
              <a:sym typeface="Barlow"/>
            </a:endParaRPr>
          </a:p>
          <a:p>
            <a:pPr indent="0" lvl="0" marL="0" rtl="0" algn="l">
              <a:spcBef>
                <a:spcPts val="0"/>
              </a:spcBef>
              <a:spcAft>
                <a:spcPts val="0"/>
              </a:spcAft>
              <a:buNone/>
            </a:pPr>
            <a:r>
              <a:t/>
            </a:r>
            <a:endParaRPr b="1" sz="1900">
              <a:latin typeface="Barlow"/>
              <a:ea typeface="Barlow"/>
              <a:cs typeface="Barlow"/>
              <a:sym typeface="Barlow"/>
            </a:endParaRPr>
          </a:p>
          <a:p>
            <a:pPr indent="-349250" lvl="0" marL="457200" rtl="0" algn="l">
              <a:spcBef>
                <a:spcPts val="0"/>
              </a:spcBef>
              <a:spcAft>
                <a:spcPts val="0"/>
              </a:spcAft>
              <a:buClr>
                <a:srgbClr val="FF0266"/>
              </a:buClr>
              <a:buSzPts val="1900"/>
              <a:buFont typeface="Barlow"/>
              <a:buChar char="●"/>
            </a:pPr>
            <a:r>
              <a:rPr b="1" lang="tr-TR" sz="1900">
                <a:solidFill>
                  <a:srgbClr val="FF0266"/>
                </a:solidFill>
                <a:latin typeface="Barlow"/>
                <a:ea typeface="Barlow"/>
                <a:cs typeface="Barlow"/>
                <a:sym typeface="Barlow"/>
              </a:rPr>
              <a:t>Create some files and folders in your local repository.</a:t>
            </a:r>
            <a:endParaRPr b="1" sz="1900">
              <a:solidFill>
                <a:srgbClr val="FF0266"/>
              </a:solidFill>
              <a:latin typeface="Barlow"/>
              <a:ea typeface="Barlow"/>
              <a:cs typeface="Barlow"/>
              <a:sym typeface="Barlow"/>
            </a:endParaRPr>
          </a:p>
          <a:p>
            <a:pPr indent="-349250" lvl="0" marL="457200" rtl="0" algn="l">
              <a:spcBef>
                <a:spcPts val="0"/>
              </a:spcBef>
              <a:spcAft>
                <a:spcPts val="0"/>
              </a:spcAft>
              <a:buClr>
                <a:srgbClr val="FF0266"/>
              </a:buClr>
              <a:buSzPts val="1900"/>
              <a:buFont typeface="Barlow"/>
              <a:buChar char="●"/>
            </a:pPr>
            <a:r>
              <a:rPr b="1" lang="tr-TR" sz="1900">
                <a:solidFill>
                  <a:srgbClr val="FF0266"/>
                </a:solidFill>
                <a:latin typeface="Barlow"/>
                <a:ea typeface="Barlow"/>
                <a:cs typeface="Barlow"/>
                <a:sym typeface="Barlow"/>
              </a:rPr>
              <a:t>Create some files with .log extension and </a:t>
            </a:r>
            <a:r>
              <a:rPr b="1" lang="tr-TR" sz="1900">
                <a:solidFill>
                  <a:srgbClr val="FF0266"/>
                </a:solidFill>
                <a:latin typeface="Barlow"/>
                <a:ea typeface="Barlow"/>
                <a:cs typeface="Barlow"/>
                <a:sym typeface="Barlow"/>
              </a:rPr>
              <a:t>exclude</a:t>
            </a:r>
            <a:r>
              <a:rPr b="1" lang="tr-TR" sz="1900">
                <a:solidFill>
                  <a:srgbClr val="FF0266"/>
                </a:solidFill>
                <a:latin typeface="Barlow"/>
                <a:ea typeface="Barlow"/>
                <a:cs typeface="Barlow"/>
                <a:sym typeface="Barlow"/>
              </a:rPr>
              <a:t> them.</a:t>
            </a:r>
            <a:endParaRPr b="1" sz="1900">
              <a:solidFill>
                <a:srgbClr val="FF0266"/>
              </a:solidFill>
              <a:latin typeface="Barlow"/>
              <a:ea typeface="Barlow"/>
              <a:cs typeface="Barlow"/>
              <a:sym typeface="Barlow"/>
            </a:endParaRPr>
          </a:p>
          <a:p>
            <a:pPr indent="-349250" lvl="0" marL="457200" rtl="0" algn="l">
              <a:spcBef>
                <a:spcPts val="0"/>
              </a:spcBef>
              <a:spcAft>
                <a:spcPts val="0"/>
              </a:spcAft>
              <a:buClr>
                <a:srgbClr val="FF0266"/>
              </a:buClr>
              <a:buSzPts val="1900"/>
              <a:buFont typeface="Barlow"/>
              <a:buChar char="●"/>
            </a:pPr>
            <a:r>
              <a:rPr b="1" lang="tr-TR" sz="1900">
                <a:solidFill>
                  <a:srgbClr val="FF0266"/>
                </a:solidFill>
                <a:latin typeface="Barlow"/>
                <a:ea typeface="Barlow"/>
                <a:cs typeface="Barlow"/>
                <a:sym typeface="Barlow"/>
              </a:rPr>
              <a:t>Demonstrate how to </a:t>
            </a:r>
            <a:r>
              <a:rPr b="1" lang="tr-TR" sz="1900">
                <a:solidFill>
                  <a:srgbClr val="FF0266"/>
                </a:solidFill>
                <a:latin typeface="Barlow"/>
                <a:ea typeface="Barlow"/>
                <a:cs typeface="Barlow"/>
                <a:sym typeface="Barlow"/>
              </a:rPr>
              <a:t>exclude</a:t>
            </a:r>
            <a:r>
              <a:rPr b="1" lang="tr-TR" sz="1900">
                <a:solidFill>
                  <a:srgbClr val="FF0266"/>
                </a:solidFill>
                <a:latin typeface="Barlow"/>
                <a:ea typeface="Barlow"/>
                <a:cs typeface="Barlow"/>
                <a:sym typeface="Barlow"/>
              </a:rPr>
              <a:t> .log files from add, see the result with status command.</a:t>
            </a:r>
            <a:endParaRPr b="1" sz="1900">
              <a:solidFill>
                <a:srgbClr val="FF0266"/>
              </a:solidFill>
              <a:latin typeface="Barlow"/>
              <a:ea typeface="Barlow"/>
              <a:cs typeface="Barlow"/>
              <a:sym typeface="Barlo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80"/>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 stash command</a:t>
            </a:r>
            <a:endParaRPr b="1">
              <a:solidFill>
                <a:srgbClr val="429ED4"/>
              </a:solidFill>
              <a:latin typeface="Calibri"/>
              <a:ea typeface="Calibri"/>
              <a:cs typeface="Calibri"/>
              <a:sym typeface="Calibri"/>
            </a:endParaRPr>
          </a:p>
        </p:txBody>
      </p:sp>
      <p:sp>
        <p:nvSpPr>
          <p:cNvPr id="1654" name="Google Shape;1654;p8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1655" name="Google Shape;1655;p80"/>
          <p:cNvSpPr txBox="1"/>
          <p:nvPr/>
        </p:nvSpPr>
        <p:spPr>
          <a:xfrm>
            <a:off x="573400" y="1052675"/>
            <a:ext cx="7137600" cy="340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tr-TR" sz="1900">
                <a:latin typeface="Barlow"/>
                <a:ea typeface="Barlow"/>
                <a:cs typeface="Barlow"/>
                <a:sym typeface="Barlow"/>
              </a:rPr>
              <a:t>git stash save</a:t>
            </a:r>
            <a:endParaRPr b="1" sz="1900">
              <a:latin typeface="Barlow"/>
              <a:ea typeface="Barlow"/>
              <a:cs typeface="Barlow"/>
              <a:sym typeface="Barlow"/>
            </a:endParaRPr>
          </a:p>
          <a:p>
            <a:pPr indent="0" lvl="0" marL="457200" rtl="0" algn="l">
              <a:spcBef>
                <a:spcPts val="0"/>
              </a:spcBef>
              <a:spcAft>
                <a:spcPts val="0"/>
              </a:spcAft>
              <a:buNone/>
            </a:pPr>
            <a:r>
              <a:rPr lang="tr-TR" sz="1900">
                <a:latin typeface="Barlow Light"/>
                <a:ea typeface="Barlow Light"/>
                <a:cs typeface="Barlow Light"/>
                <a:sym typeface="Barlow Light"/>
              </a:rPr>
              <a:t>Save modified and staged changes</a:t>
            </a:r>
            <a:endParaRPr sz="1900">
              <a:latin typeface="Barlow Light"/>
              <a:ea typeface="Barlow Light"/>
              <a:cs typeface="Barlow Light"/>
              <a:sym typeface="Barlow Light"/>
            </a:endParaRPr>
          </a:p>
          <a:p>
            <a:pPr indent="0" lvl="0" marL="457200" rtl="0" algn="l">
              <a:spcBef>
                <a:spcPts val="0"/>
              </a:spcBef>
              <a:spcAft>
                <a:spcPts val="0"/>
              </a:spcAft>
              <a:buNone/>
            </a:pPr>
            <a:r>
              <a:rPr b="1" lang="tr-TR" sz="1900">
                <a:latin typeface="Barlow"/>
                <a:ea typeface="Barlow"/>
                <a:cs typeface="Barlow"/>
                <a:sym typeface="Barlow"/>
              </a:rPr>
              <a:t>git stash list</a:t>
            </a:r>
            <a:endParaRPr b="1" sz="1900">
              <a:latin typeface="Barlow"/>
              <a:ea typeface="Barlow"/>
              <a:cs typeface="Barlow"/>
              <a:sym typeface="Barlow"/>
            </a:endParaRPr>
          </a:p>
          <a:p>
            <a:pPr indent="0" lvl="0" marL="457200" rtl="0" algn="l">
              <a:spcBef>
                <a:spcPts val="0"/>
              </a:spcBef>
              <a:spcAft>
                <a:spcPts val="0"/>
              </a:spcAft>
              <a:buNone/>
            </a:pPr>
            <a:r>
              <a:rPr lang="tr-TR" sz="1900">
                <a:latin typeface="Barlow Light"/>
                <a:ea typeface="Barlow Light"/>
                <a:cs typeface="Barlow Light"/>
                <a:sym typeface="Barlow Light"/>
              </a:rPr>
              <a:t>list stack-order of stashed file changes</a:t>
            </a:r>
            <a:endParaRPr sz="1900">
              <a:latin typeface="Barlow Light"/>
              <a:ea typeface="Barlow Light"/>
              <a:cs typeface="Barlow Light"/>
              <a:sym typeface="Barlow Light"/>
            </a:endParaRPr>
          </a:p>
          <a:p>
            <a:pPr indent="0" lvl="0" marL="457200" rtl="0" algn="l">
              <a:spcBef>
                <a:spcPts val="0"/>
              </a:spcBef>
              <a:spcAft>
                <a:spcPts val="0"/>
              </a:spcAft>
              <a:buNone/>
            </a:pPr>
            <a:r>
              <a:rPr b="1" lang="tr-TR" sz="1900">
                <a:latin typeface="Barlow"/>
                <a:ea typeface="Barlow"/>
                <a:cs typeface="Barlow"/>
                <a:sym typeface="Barlow"/>
              </a:rPr>
              <a:t>git stash pop</a:t>
            </a:r>
            <a:endParaRPr b="1" sz="1900">
              <a:latin typeface="Barlow"/>
              <a:ea typeface="Barlow"/>
              <a:cs typeface="Barlow"/>
              <a:sym typeface="Barlow"/>
            </a:endParaRPr>
          </a:p>
          <a:p>
            <a:pPr indent="0" lvl="0" marL="457200" rtl="0" algn="l">
              <a:spcBef>
                <a:spcPts val="0"/>
              </a:spcBef>
              <a:spcAft>
                <a:spcPts val="0"/>
              </a:spcAft>
              <a:buNone/>
            </a:pPr>
            <a:r>
              <a:rPr lang="tr-TR" sz="1900">
                <a:latin typeface="Barlow Light"/>
                <a:ea typeface="Barlow Light"/>
                <a:cs typeface="Barlow Light"/>
                <a:sym typeface="Barlow Light"/>
              </a:rPr>
              <a:t>write working from top of stash stack</a:t>
            </a:r>
            <a:endParaRPr sz="1900">
              <a:latin typeface="Barlow Light"/>
              <a:ea typeface="Barlow Light"/>
              <a:cs typeface="Barlow Light"/>
              <a:sym typeface="Barlow Light"/>
            </a:endParaRPr>
          </a:p>
          <a:p>
            <a:pPr indent="0" lvl="0" marL="457200" rtl="0" algn="l">
              <a:spcBef>
                <a:spcPts val="0"/>
              </a:spcBef>
              <a:spcAft>
                <a:spcPts val="0"/>
              </a:spcAft>
              <a:buNone/>
            </a:pPr>
            <a:r>
              <a:rPr b="1" lang="tr-TR" sz="1900">
                <a:latin typeface="Barlow"/>
                <a:ea typeface="Barlow"/>
                <a:cs typeface="Barlow"/>
                <a:sym typeface="Barlow"/>
              </a:rPr>
              <a:t>git stash drop</a:t>
            </a:r>
            <a:endParaRPr b="1" sz="1900">
              <a:latin typeface="Barlow"/>
              <a:ea typeface="Barlow"/>
              <a:cs typeface="Barlow"/>
              <a:sym typeface="Barlow"/>
            </a:endParaRPr>
          </a:p>
          <a:p>
            <a:pPr indent="0" lvl="0" marL="457200" rtl="0" algn="l">
              <a:spcBef>
                <a:spcPts val="0"/>
              </a:spcBef>
              <a:spcAft>
                <a:spcPts val="0"/>
              </a:spcAft>
              <a:buNone/>
            </a:pPr>
            <a:r>
              <a:rPr lang="tr-TR" sz="1900">
                <a:latin typeface="Barlow Light"/>
                <a:ea typeface="Barlow Light"/>
                <a:cs typeface="Barlow Light"/>
                <a:sym typeface="Barlow Light"/>
              </a:rPr>
              <a:t>discard the changes from top of stash stack</a:t>
            </a:r>
            <a:endParaRPr sz="1900">
              <a:latin typeface="Barlow Light"/>
              <a:ea typeface="Barlow Light"/>
              <a:cs typeface="Barlow Light"/>
              <a:sym typeface="Barlow Light"/>
            </a:endParaRPr>
          </a:p>
          <a:p>
            <a:pPr indent="0" lvl="0" marL="457200" rtl="0" algn="l">
              <a:spcBef>
                <a:spcPts val="0"/>
              </a:spcBef>
              <a:spcAft>
                <a:spcPts val="0"/>
              </a:spcAft>
              <a:buNone/>
            </a:pPr>
            <a:r>
              <a:rPr b="1" lang="tr-TR" sz="1900">
                <a:latin typeface="Barlow"/>
                <a:ea typeface="Barlow"/>
                <a:cs typeface="Barlow"/>
                <a:sym typeface="Barlow"/>
              </a:rPr>
              <a:t>git stash clear</a:t>
            </a:r>
            <a:endParaRPr b="1" sz="1900">
              <a:latin typeface="Barlow"/>
              <a:ea typeface="Barlow"/>
              <a:cs typeface="Barlow"/>
              <a:sym typeface="Barlow"/>
            </a:endParaRPr>
          </a:p>
          <a:p>
            <a:pPr indent="0" lvl="0" marL="457200" rtl="0" algn="l">
              <a:spcBef>
                <a:spcPts val="0"/>
              </a:spcBef>
              <a:spcAft>
                <a:spcPts val="0"/>
              </a:spcAft>
              <a:buNone/>
            </a:pPr>
            <a:r>
              <a:rPr lang="tr-TR" sz="1900">
                <a:latin typeface="Barlow Light"/>
                <a:ea typeface="Barlow Light"/>
                <a:cs typeface="Barlow Light"/>
                <a:sym typeface="Barlow Light"/>
              </a:rPr>
              <a:t>clear the entire stash</a:t>
            </a:r>
            <a:endParaRPr sz="1900">
              <a:latin typeface="Barlow Light"/>
              <a:ea typeface="Barlow Light"/>
              <a:cs typeface="Barlow Light"/>
              <a:sym typeface="Barlow Light"/>
            </a:endParaRPr>
          </a:p>
          <a:p>
            <a:pPr indent="0" lvl="0" marL="457200" rtl="0" algn="l">
              <a:spcBef>
                <a:spcPts val="0"/>
              </a:spcBef>
              <a:spcAft>
                <a:spcPts val="0"/>
              </a:spcAft>
              <a:buNone/>
            </a:pPr>
            <a:r>
              <a:t/>
            </a:r>
            <a:endParaRPr b="1" sz="1900">
              <a:latin typeface="Barlow"/>
              <a:ea typeface="Barlow"/>
              <a:cs typeface="Barlow"/>
              <a:sym typeface="Barlo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81"/>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Remote Repository</a:t>
            </a:r>
            <a:endParaRPr b="1">
              <a:solidFill>
                <a:srgbClr val="429ED4"/>
              </a:solidFill>
              <a:latin typeface="Calibri"/>
              <a:ea typeface="Calibri"/>
              <a:cs typeface="Calibri"/>
              <a:sym typeface="Calibri"/>
            </a:endParaRPr>
          </a:p>
        </p:txBody>
      </p:sp>
      <p:sp>
        <p:nvSpPr>
          <p:cNvPr id="1661" name="Google Shape;1661;p8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662" name="Google Shape;1662;p81"/>
          <p:cNvSpPr/>
          <p:nvPr/>
        </p:nvSpPr>
        <p:spPr>
          <a:xfrm>
            <a:off x="859050" y="942375"/>
            <a:ext cx="833500" cy="965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Working directory</a:t>
            </a:r>
            <a:endParaRPr sz="1200"/>
          </a:p>
        </p:txBody>
      </p:sp>
      <p:sp>
        <p:nvSpPr>
          <p:cNvPr id="1663" name="Google Shape;1663;p81"/>
          <p:cNvSpPr/>
          <p:nvPr/>
        </p:nvSpPr>
        <p:spPr>
          <a:xfrm>
            <a:off x="2383050" y="942375"/>
            <a:ext cx="833500" cy="965100"/>
          </a:xfrm>
          <a:prstGeom prst="flowChartMagneticDisk">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Staging area (index)</a:t>
            </a:r>
            <a:endParaRPr sz="1200"/>
          </a:p>
        </p:txBody>
      </p:sp>
      <p:sp>
        <p:nvSpPr>
          <p:cNvPr id="1664" name="Google Shape;1664;p81"/>
          <p:cNvSpPr/>
          <p:nvPr/>
        </p:nvSpPr>
        <p:spPr>
          <a:xfrm>
            <a:off x="3907050" y="942375"/>
            <a:ext cx="833500" cy="965100"/>
          </a:xfrm>
          <a:prstGeom prst="flowChartMagneticDisk">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Git </a:t>
            </a:r>
            <a:r>
              <a:rPr lang="tr-TR" sz="1100"/>
              <a:t>repository</a:t>
            </a:r>
            <a:endParaRPr sz="1100"/>
          </a:p>
        </p:txBody>
      </p:sp>
      <p:sp>
        <p:nvSpPr>
          <p:cNvPr id="1665" name="Google Shape;1665;p81"/>
          <p:cNvSpPr/>
          <p:nvPr/>
        </p:nvSpPr>
        <p:spPr>
          <a:xfrm>
            <a:off x="6878850" y="942375"/>
            <a:ext cx="833500" cy="965100"/>
          </a:xfrm>
          <a:prstGeom prst="flowChartMagneticDisk">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t>Remote Git </a:t>
            </a:r>
            <a:r>
              <a:rPr lang="tr-TR" sz="1100"/>
              <a:t>repository</a:t>
            </a:r>
            <a:endParaRPr sz="1100"/>
          </a:p>
        </p:txBody>
      </p:sp>
      <p:cxnSp>
        <p:nvCxnSpPr>
          <p:cNvPr id="1666" name="Google Shape;1666;p81"/>
          <p:cNvCxnSpPr/>
          <p:nvPr/>
        </p:nvCxnSpPr>
        <p:spPr>
          <a:xfrm flipH="1">
            <a:off x="1271275" y="2144200"/>
            <a:ext cx="21900" cy="2184300"/>
          </a:xfrm>
          <a:prstGeom prst="straightConnector1">
            <a:avLst/>
          </a:prstGeom>
          <a:noFill/>
          <a:ln cap="flat" cmpd="sng" w="19050">
            <a:solidFill>
              <a:schemeClr val="dk2"/>
            </a:solidFill>
            <a:prstDash val="dot"/>
            <a:round/>
            <a:headEnd len="med" w="med" type="none"/>
            <a:tailEnd len="med" w="med" type="none"/>
          </a:ln>
        </p:spPr>
      </p:cxnSp>
      <p:cxnSp>
        <p:nvCxnSpPr>
          <p:cNvPr id="1667" name="Google Shape;1667;p81"/>
          <p:cNvCxnSpPr/>
          <p:nvPr/>
        </p:nvCxnSpPr>
        <p:spPr>
          <a:xfrm flipH="1">
            <a:off x="7291100" y="2136075"/>
            <a:ext cx="4500" cy="2421000"/>
          </a:xfrm>
          <a:prstGeom prst="straightConnector1">
            <a:avLst/>
          </a:prstGeom>
          <a:noFill/>
          <a:ln cap="flat" cmpd="sng" w="19050">
            <a:solidFill>
              <a:schemeClr val="dk2"/>
            </a:solidFill>
            <a:prstDash val="dot"/>
            <a:round/>
            <a:headEnd len="med" w="med" type="none"/>
            <a:tailEnd len="med" w="med" type="none"/>
          </a:ln>
        </p:spPr>
      </p:cxnSp>
      <p:cxnSp>
        <p:nvCxnSpPr>
          <p:cNvPr id="1668" name="Google Shape;1668;p81"/>
          <p:cNvCxnSpPr/>
          <p:nvPr/>
        </p:nvCxnSpPr>
        <p:spPr>
          <a:xfrm flipH="1">
            <a:off x="4319300" y="2136075"/>
            <a:ext cx="4500" cy="2421000"/>
          </a:xfrm>
          <a:prstGeom prst="straightConnector1">
            <a:avLst/>
          </a:prstGeom>
          <a:noFill/>
          <a:ln cap="flat" cmpd="sng" w="19050">
            <a:solidFill>
              <a:schemeClr val="dk2"/>
            </a:solidFill>
            <a:prstDash val="dot"/>
            <a:round/>
            <a:headEnd len="med" w="med" type="none"/>
            <a:tailEnd len="med" w="med" type="none"/>
          </a:ln>
        </p:spPr>
      </p:cxnSp>
      <p:cxnSp>
        <p:nvCxnSpPr>
          <p:cNvPr id="1669" name="Google Shape;1669;p81"/>
          <p:cNvCxnSpPr/>
          <p:nvPr/>
        </p:nvCxnSpPr>
        <p:spPr>
          <a:xfrm flipH="1">
            <a:off x="2795300" y="2136075"/>
            <a:ext cx="4500" cy="2421000"/>
          </a:xfrm>
          <a:prstGeom prst="straightConnector1">
            <a:avLst/>
          </a:prstGeom>
          <a:noFill/>
          <a:ln cap="flat" cmpd="sng" w="19050">
            <a:solidFill>
              <a:schemeClr val="dk2"/>
            </a:solidFill>
            <a:prstDash val="dot"/>
            <a:round/>
            <a:headEnd len="med" w="med" type="none"/>
            <a:tailEnd len="med" w="med" type="none"/>
          </a:ln>
        </p:spPr>
      </p:cxnSp>
      <p:sp>
        <p:nvSpPr>
          <p:cNvPr id="1670" name="Google Shape;1670;p81"/>
          <p:cNvSpPr/>
          <p:nvPr/>
        </p:nvSpPr>
        <p:spPr>
          <a:xfrm>
            <a:off x="1304725" y="2145900"/>
            <a:ext cx="1495200" cy="47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add</a:t>
            </a:r>
            <a:endParaRPr b="1"/>
          </a:p>
        </p:txBody>
      </p:sp>
      <p:sp>
        <p:nvSpPr>
          <p:cNvPr id="1671" name="Google Shape;1671;p81"/>
          <p:cNvSpPr/>
          <p:nvPr/>
        </p:nvSpPr>
        <p:spPr>
          <a:xfrm>
            <a:off x="2828850" y="2408525"/>
            <a:ext cx="1495200" cy="4716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commit</a:t>
            </a:r>
            <a:endParaRPr b="1"/>
          </a:p>
        </p:txBody>
      </p:sp>
      <p:sp>
        <p:nvSpPr>
          <p:cNvPr id="1672" name="Google Shape;1672;p81"/>
          <p:cNvSpPr/>
          <p:nvPr/>
        </p:nvSpPr>
        <p:spPr>
          <a:xfrm>
            <a:off x="4353100" y="2809200"/>
            <a:ext cx="2937900" cy="471600"/>
          </a:xfrm>
          <a:prstGeom prst="rightArrow">
            <a:avLst>
              <a:gd fmla="val 50000" name="adj1"/>
              <a:gd fmla="val 50000" name="adj2"/>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git push</a:t>
            </a:r>
            <a:endParaRPr b="1"/>
          </a:p>
        </p:txBody>
      </p:sp>
      <p:sp>
        <p:nvSpPr>
          <p:cNvPr id="1673" name="Google Shape;1673;p81"/>
          <p:cNvSpPr/>
          <p:nvPr/>
        </p:nvSpPr>
        <p:spPr>
          <a:xfrm rot="10800000">
            <a:off x="1305100" y="3128375"/>
            <a:ext cx="2937900" cy="471600"/>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1"/>
          <p:cNvSpPr/>
          <p:nvPr/>
        </p:nvSpPr>
        <p:spPr>
          <a:xfrm rot="10800000">
            <a:off x="4319300" y="3599975"/>
            <a:ext cx="2937900" cy="471600"/>
          </a:xfrm>
          <a:prstGeom prst="righ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1"/>
          <p:cNvSpPr/>
          <p:nvPr/>
        </p:nvSpPr>
        <p:spPr>
          <a:xfrm rot="10800000">
            <a:off x="1311950" y="4110850"/>
            <a:ext cx="5943000" cy="471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1"/>
          <p:cNvSpPr txBox="1"/>
          <p:nvPr/>
        </p:nvSpPr>
        <p:spPr>
          <a:xfrm>
            <a:off x="2219438" y="3161825"/>
            <a:ext cx="11736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git checkout</a:t>
            </a:r>
            <a:endParaRPr b="1">
              <a:latin typeface="Barlow"/>
              <a:ea typeface="Barlow"/>
              <a:cs typeface="Barlow"/>
              <a:sym typeface="Barlow"/>
            </a:endParaRPr>
          </a:p>
        </p:txBody>
      </p:sp>
      <p:sp>
        <p:nvSpPr>
          <p:cNvPr id="1677" name="Google Shape;1677;p81"/>
          <p:cNvSpPr txBox="1"/>
          <p:nvPr/>
        </p:nvSpPr>
        <p:spPr>
          <a:xfrm>
            <a:off x="5191238" y="3619025"/>
            <a:ext cx="11736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git fetch</a:t>
            </a:r>
            <a:endParaRPr b="1">
              <a:latin typeface="Barlow"/>
              <a:ea typeface="Barlow"/>
              <a:cs typeface="Barlow"/>
              <a:sym typeface="Barlow"/>
            </a:endParaRPr>
          </a:p>
        </p:txBody>
      </p:sp>
      <p:sp>
        <p:nvSpPr>
          <p:cNvPr id="1678" name="Google Shape;1678;p81"/>
          <p:cNvSpPr txBox="1"/>
          <p:nvPr/>
        </p:nvSpPr>
        <p:spPr>
          <a:xfrm>
            <a:off x="3819638" y="4152425"/>
            <a:ext cx="11736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git pull</a:t>
            </a:r>
            <a:endParaRPr b="1">
              <a:latin typeface="Barlow"/>
              <a:ea typeface="Barlow"/>
              <a:cs typeface="Barlow"/>
              <a:sym typeface="Barlo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82"/>
          <p:cNvSpPr txBox="1"/>
          <p:nvPr>
            <p:ph type="title"/>
          </p:nvPr>
        </p:nvSpPr>
        <p:spPr>
          <a:xfrm>
            <a:off x="311700" y="64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How collaborators communicate?</a:t>
            </a:r>
            <a:endParaRPr b="1">
              <a:solidFill>
                <a:srgbClr val="429ED4"/>
              </a:solidFill>
              <a:latin typeface="Calibri"/>
              <a:ea typeface="Calibri"/>
              <a:cs typeface="Calibri"/>
              <a:sym typeface="Calibri"/>
            </a:endParaRPr>
          </a:p>
        </p:txBody>
      </p:sp>
      <p:sp>
        <p:nvSpPr>
          <p:cNvPr id="1684" name="Google Shape;1684;p8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685" name="Google Shape;1685;p82"/>
          <p:cNvSpPr/>
          <p:nvPr/>
        </p:nvSpPr>
        <p:spPr>
          <a:xfrm>
            <a:off x="11672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2"/>
          <p:cNvSpPr/>
          <p:nvPr/>
        </p:nvSpPr>
        <p:spPr>
          <a:xfrm>
            <a:off x="22340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2"/>
          <p:cNvSpPr/>
          <p:nvPr/>
        </p:nvSpPr>
        <p:spPr>
          <a:xfrm>
            <a:off x="33008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2"/>
          <p:cNvSpPr/>
          <p:nvPr/>
        </p:nvSpPr>
        <p:spPr>
          <a:xfrm>
            <a:off x="5434425" y="19579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1689" name="Google Shape;1689;p82"/>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2"/>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2"/>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2" name="Google Shape;1692;p82"/>
          <p:cNvCxnSpPr>
            <a:stCxn id="1686" idx="1"/>
            <a:endCxn id="1685" idx="3"/>
          </p:cNvCxnSpPr>
          <p:nvPr/>
        </p:nvCxnSpPr>
        <p:spPr>
          <a:xfrm rot="10800000">
            <a:off x="18074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693" name="Google Shape;1693;p82"/>
          <p:cNvCxnSpPr>
            <a:stCxn id="1687" idx="1"/>
            <a:endCxn id="1686" idx="3"/>
          </p:cNvCxnSpPr>
          <p:nvPr/>
        </p:nvCxnSpPr>
        <p:spPr>
          <a:xfrm rot="10800000">
            <a:off x="28742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694" name="Google Shape;1694;p82"/>
          <p:cNvCxnSpPr/>
          <p:nvPr/>
        </p:nvCxnSpPr>
        <p:spPr>
          <a:xfrm>
            <a:off x="5754525" y="22132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1695" name="Google Shape;1695;p82"/>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696" name="Google Shape;1696;p82"/>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697" name="Google Shape;1697;p82"/>
          <p:cNvCxnSpPr>
            <a:stCxn id="1689" idx="1"/>
            <a:endCxn id="1687" idx="2"/>
          </p:cNvCxnSpPr>
          <p:nvPr/>
        </p:nvCxnSpPr>
        <p:spPr>
          <a:xfrm rot="10800000">
            <a:off x="3620925" y="2822850"/>
            <a:ext cx="670500" cy="658500"/>
          </a:xfrm>
          <a:prstGeom prst="bentConnector2">
            <a:avLst/>
          </a:prstGeom>
          <a:noFill/>
          <a:ln cap="flat" cmpd="sng" w="9525">
            <a:solidFill>
              <a:srgbClr val="000000"/>
            </a:solidFill>
            <a:prstDash val="solid"/>
            <a:round/>
            <a:headEnd len="med" w="med" type="none"/>
            <a:tailEnd len="med" w="med" type="none"/>
          </a:ln>
        </p:spPr>
      </p:cxnSp>
      <p:sp>
        <p:nvSpPr>
          <p:cNvPr id="1698" name="Google Shape;1698;p82"/>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1699" name="Google Shape;1699;p82"/>
          <p:cNvCxnSpPr>
            <a:stCxn id="1698" idx="0"/>
            <a:endCxn id="1691"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sp>
        <p:nvSpPr>
          <p:cNvPr id="1700" name="Google Shape;1700;p82"/>
          <p:cNvSpPr txBox="1"/>
          <p:nvPr/>
        </p:nvSpPr>
        <p:spPr>
          <a:xfrm>
            <a:off x="5922225" y="9153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cxnSp>
        <p:nvCxnSpPr>
          <p:cNvPr id="1701" name="Google Shape;1701;p82"/>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1702" name="Google Shape;1702;p82"/>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1703" name="Google Shape;1703;p82"/>
          <p:cNvSpPr/>
          <p:nvPr/>
        </p:nvSpPr>
        <p:spPr>
          <a:xfrm>
            <a:off x="43676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2"/>
          <p:cNvSpPr/>
          <p:nvPr/>
        </p:nvSpPr>
        <p:spPr>
          <a:xfrm>
            <a:off x="54344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5" name="Google Shape;1705;p82"/>
          <p:cNvCxnSpPr>
            <a:stCxn id="1703" idx="1"/>
          </p:cNvCxnSpPr>
          <p:nvPr/>
        </p:nvCxnSpPr>
        <p:spPr>
          <a:xfrm rot="10800000">
            <a:off x="39410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706" name="Google Shape;1706;p82"/>
          <p:cNvCxnSpPr>
            <a:stCxn id="1704" idx="1"/>
            <a:endCxn id="1703" idx="3"/>
          </p:cNvCxnSpPr>
          <p:nvPr/>
        </p:nvCxnSpPr>
        <p:spPr>
          <a:xfrm rot="10800000">
            <a:off x="5007825" y="2643150"/>
            <a:ext cx="426600" cy="0"/>
          </a:xfrm>
          <a:prstGeom prst="straightConnector1">
            <a:avLst/>
          </a:prstGeom>
          <a:noFill/>
          <a:ln cap="flat" cmpd="sng" w="9525">
            <a:solidFill>
              <a:srgbClr val="000000"/>
            </a:solidFill>
            <a:prstDash val="solid"/>
            <a:round/>
            <a:headEnd len="med" w="med" type="none"/>
            <a:tailEnd len="med" w="med" type="triangle"/>
          </a:ln>
        </p:spPr>
      </p:cxnSp>
      <p:sp>
        <p:nvSpPr>
          <p:cNvPr id="1707" name="Google Shape;1707;p82"/>
          <p:cNvSpPr/>
          <p:nvPr/>
        </p:nvSpPr>
        <p:spPr>
          <a:xfrm>
            <a:off x="29198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2"/>
          <p:cNvSpPr/>
          <p:nvPr/>
        </p:nvSpPr>
        <p:spPr>
          <a:xfrm>
            <a:off x="39866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2"/>
          <p:cNvSpPr/>
          <p:nvPr/>
        </p:nvSpPr>
        <p:spPr>
          <a:xfrm>
            <a:off x="50534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0" name="Google Shape;1710;p82"/>
          <p:cNvCxnSpPr>
            <a:stCxn id="1708" idx="1"/>
          </p:cNvCxnSpPr>
          <p:nvPr/>
        </p:nvCxnSpPr>
        <p:spPr>
          <a:xfrm rot="10800000">
            <a:off x="35600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711" name="Google Shape;1711;p82"/>
          <p:cNvCxnSpPr>
            <a:stCxn id="1709" idx="1"/>
            <a:endCxn id="1708" idx="3"/>
          </p:cNvCxnSpPr>
          <p:nvPr/>
        </p:nvCxnSpPr>
        <p:spPr>
          <a:xfrm rot="10800000">
            <a:off x="46268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712" name="Google Shape;1712;p82"/>
          <p:cNvCxnSpPr>
            <a:stCxn id="1707" idx="1"/>
            <a:endCxn id="1686" idx="0"/>
          </p:cNvCxnSpPr>
          <p:nvPr/>
        </p:nvCxnSpPr>
        <p:spPr>
          <a:xfrm flipH="1">
            <a:off x="2554125" y="1576350"/>
            <a:ext cx="365700" cy="887100"/>
          </a:xfrm>
          <a:prstGeom prst="bentConnector2">
            <a:avLst/>
          </a:prstGeom>
          <a:noFill/>
          <a:ln cap="flat" cmpd="sng" w="9525">
            <a:solidFill>
              <a:srgbClr val="000000"/>
            </a:solidFill>
            <a:prstDash val="solid"/>
            <a:round/>
            <a:headEnd len="med" w="med" type="none"/>
            <a:tailEnd len="med" w="med" type="triangle"/>
          </a:ln>
        </p:spPr>
      </p:cxnSp>
      <p:sp>
        <p:nvSpPr>
          <p:cNvPr id="1713" name="Google Shape;1713;p82"/>
          <p:cNvSpPr/>
          <p:nvPr/>
        </p:nvSpPr>
        <p:spPr>
          <a:xfrm>
            <a:off x="4977225" y="9673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feature-2</a:t>
            </a:r>
            <a:endParaRPr b="1" sz="1000"/>
          </a:p>
        </p:txBody>
      </p:sp>
      <p:sp>
        <p:nvSpPr>
          <p:cNvPr id="1714" name="Google Shape;1714;p82"/>
          <p:cNvSpPr txBox="1"/>
          <p:nvPr/>
        </p:nvSpPr>
        <p:spPr>
          <a:xfrm>
            <a:off x="7141425" y="32775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1715" name="Google Shape;1715;p82"/>
          <p:cNvCxnSpPr>
            <a:stCxn id="1713" idx="2"/>
            <a:endCxn id="1709" idx="0"/>
          </p:cNvCxnSpPr>
          <p:nvPr/>
        </p:nvCxnSpPr>
        <p:spPr>
          <a:xfrm flipH="1">
            <a:off x="5373525" y="1222650"/>
            <a:ext cx="900" cy="174000"/>
          </a:xfrm>
          <a:prstGeom prst="straightConnector1">
            <a:avLst/>
          </a:prstGeom>
          <a:noFill/>
          <a:ln cap="flat" cmpd="sng" w="9525">
            <a:solidFill>
              <a:srgbClr val="000000"/>
            </a:solidFill>
            <a:prstDash val="solid"/>
            <a:round/>
            <a:headEnd len="med" w="med" type="none"/>
            <a:tailEnd len="med" w="med" type="triangle"/>
          </a:ln>
        </p:spPr>
      </p:cxnSp>
      <p:cxnSp>
        <p:nvCxnSpPr>
          <p:cNvPr id="1716" name="Google Shape;1716;p82"/>
          <p:cNvCxnSpPr>
            <a:stCxn id="1685" idx="1"/>
          </p:cNvCxnSpPr>
          <p:nvPr/>
        </p:nvCxnSpPr>
        <p:spPr>
          <a:xfrm flipH="1">
            <a:off x="710625" y="2643150"/>
            <a:ext cx="456600" cy="42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83"/>
          <p:cNvSpPr txBox="1"/>
          <p:nvPr>
            <p:ph type="title"/>
          </p:nvPr>
        </p:nvSpPr>
        <p:spPr>
          <a:xfrm>
            <a:off x="311700" y="64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How collaborators communicate?</a:t>
            </a:r>
            <a:endParaRPr b="1">
              <a:solidFill>
                <a:srgbClr val="429ED4"/>
              </a:solidFill>
              <a:latin typeface="Calibri"/>
              <a:ea typeface="Calibri"/>
              <a:cs typeface="Calibri"/>
              <a:sym typeface="Calibri"/>
            </a:endParaRPr>
          </a:p>
        </p:txBody>
      </p:sp>
      <p:sp>
        <p:nvSpPr>
          <p:cNvPr id="1722" name="Google Shape;1722;p8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23" name="Google Shape;1723;p83"/>
          <p:cNvSpPr/>
          <p:nvPr/>
        </p:nvSpPr>
        <p:spPr>
          <a:xfrm>
            <a:off x="11672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3"/>
          <p:cNvSpPr/>
          <p:nvPr/>
        </p:nvSpPr>
        <p:spPr>
          <a:xfrm>
            <a:off x="22340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3"/>
          <p:cNvSpPr/>
          <p:nvPr/>
        </p:nvSpPr>
        <p:spPr>
          <a:xfrm>
            <a:off x="33008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3"/>
          <p:cNvSpPr/>
          <p:nvPr/>
        </p:nvSpPr>
        <p:spPr>
          <a:xfrm>
            <a:off x="5434425" y="32533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1727" name="Google Shape;1727;p83"/>
          <p:cNvSpPr/>
          <p:nvPr/>
        </p:nvSpPr>
        <p:spPr>
          <a:xfrm>
            <a:off x="3300825" y="37588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3"/>
          <p:cNvSpPr/>
          <p:nvPr/>
        </p:nvSpPr>
        <p:spPr>
          <a:xfrm>
            <a:off x="4367625" y="37588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3"/>
          <p:cNvSpPr/>
          <p:nvPr/>
        </p:nvSpPr>
        <p:spPr>
          <a:xfrm>
            <a:off x="5434425" y="37588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0" name="Google Shape;1730;p83"/>
          <p:cNvCxnSpPr>
            <a:stCxn id="1724" idx="1"/>
            <a:endCxn id="1723" idx="3"/>
          </p:cNvCxnSpPr>
          <p:nvPr/>
        </p:nvCxnSpPr>
        <p:spPr>
          <a:xfrm rot="10800000">
            <a:off x="18074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731" name="Google Shape;1731;p83"/>
          <p:cNvCxnSpPr>
            <a:stCxn id="1725" idx="1"/>
            <a:endCxn id="1724" idx="3"/>
          </p:cNvCxnSpPr>
          <p:nvPr/>
        </p:nvCxnSpPr>
        <p:spPr>
          <a:xfrm rot="10800000">
            <a:off x="28742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732" name="Google Shape;1732;p83"/>
          <p:cNvCxnSpPr/>
          <p:nvPr/>
        </p:nvCxnSpPr>
        <p:spPr>
          <a:xfrm>
            <a:off x="5754525" y="35086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1733" name="Google Shape;1733;p83"/>
          <p:cNvCxnSpPr/>
          <p:nvPr/>
        </p:nvCxnSpPr>
        <p:spPr>
          <a:xfrm rot="10800000">
            <a:off x="5007825" y="39385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734" name="Google Shape;1734;p83"/>
          <p:cNvCxnSpPr/>
          <p:nvPr/>
        </p:nvCxnSpPr>
        <p:spPr>
          <a:xfrm rot="10800000">
            <a:off x="3941025" y="3938550"/>
            <a:ext cx="426600" cy="0"/>
          </a:xfrm>
          <a:prstGeom prst="straightConnector1">
            <a:avLst/>
          </a:prstGeom>
          <a:noFill/>
          <a:ln cap="flat" cmpd="sng" w="9525">
            <a:solidFill>
              <a:srgbClr val="000000"/>
            </a:solidFill>
            <a:prstDash val="solid"/>
            <a:round/>
            <a:headEnd len="med" w="med" type="none"/>
            <a:tailEnd len="med" w="med" type="triangle"/>
          </a:ln>
        </p:spPr>
      </p:cxnSp>
      <p:sp>
        <p:nvSpPr>
          <p:cNvPr id="1735" name="Google Shape;1735;p83"/>
          <p:cNvSpPr txBox="1"/>
          <p:nvPr/>
        </p:nvSpPr>
        <p:spPr>
          <a:xfrm>
            <a:off x="5922225" y="9153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cxnSp>
        <p:nvCxnSpPr>
          <p:cNvPr id="1736" name="Google Shape;1736;p83"/>
          <p:cNvCxnSpPr/>
          <p:nvPr/>
        </p:nvCxnSpPr>
        <p:spPr>
          <a:xfrm>
            <a:off x="325250" y="47035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1737" name="Google Shape;1737;p83"/>
          <p:cNvSpPr txBox="1"/>
          <p:nvPr/>
        </p:nvSpPr>
        <p:spPr>
          <a:xfrm>
            <a:off x="3722300" y="47143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1738" name="Google Shape;1738;p83"/>
          <p:cNvSpPr/>
          <p:nvPr/>
        </p:nvSpPr>
        <p:spPr>
          <a:xfrm>
            <a:off x="43676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3"/>
          <p:cNvSpPr/>
          <p:nvPr/>
        </p:nvSpPr>
        <p:spPr>
          <a:xfrm>
            <a:off x="54344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0" name="Google Shape;1740;p83"/>
          <p:cNvCxnSpPr>
            <a:stCxn id="1738" idx="1"/>
          </p:cNvCxnSpPr>
          <p:nvPr/>
        </p:nvCxnSpPr>
        <p:spPr>
          <a:xfrm rot="10800000">
            <a:off x="39410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741" name="Google Shape;1741;p83"/>
          <p:cNvCxnSpPr>
            <a:stCxn id="1739" idx="1"/>
            <a:endCxn id="1738" idx="3"/>
          </p:cNvCxnSpPr>
          <p:nvPr/>
        </p:nvCxnSpPr>
        <p:spPr>
          <a:xfrm rot="10800000">
            <a:off x="5007825" y="2643150"/>
            <a:ext cx="426600" cy="0"/>
          </a:xfrm>
          <a:prstGeom prst="straightConnector1">
            <a:avLst/>
          </a:prstGeom>
          <a:noFill/>
          <a:ln cap="flat" cmpd="sng" w="9525">
            <a:solidFill>
              <a:srgbClr val="000000"/>
            </a:solidFill>
            <a:prstDash val="solid"/>
            <a:round/>
            <a:headEnd len="med" w="med" type="none"/>
            <a:tailEnd len="med" w="med" type="triangle"/>
          </a:ln>
        </p:spPr>
      </p:cxnSp>
      <p:sp>
        <p:nvSpPr>
          <p:cNvPr id="1742" name="Google Shape;1742;p83"/>
          <p:cNvSpPr/>
          <p:nvPr/>
        </p:nvSpPr>
        <p:spPr>
          <a:xfrm>
            <a:off x="29198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3"/>
          <p:cNvSpPr/>
          <p:nvPr/>
        </p:nvSpPr>
        <p:spPr>
          <a:xfrm>
            <a:off x="39866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3"/>
          <p:cNvSpPr/>
          <p:nvPr/>
        </p:nvSpPr>
        <p:spPr>
          <a:xfrm>
            <a:off x="50534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5" name="Google Shape;1745;p83"/>
          <p:cNvCxnSpPr>
            <a:stCxn id="1743" idx="1"/>
          </p:cNvCxnSpPr>
          <p:nvPr/>
        </p:nvCxnSpPr>
        <p:spPr>
          <a:xfrm rot="10800000">
            <a:off x="35600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746" name="Google Shape;1746;p83"/>
          <p:cNvCxnSpPr>
            <a:stCxn id="1744" idx="1"/>
            <a:endCxn id="1743" idx="3"/>
          </p:cNvCxnSpPr>
          <p:nvPr/>
        </p:nvCxnSpPr>
        <p:spPr>
          <a:xfrm rot="10800000">
            <a:off x="46268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1747" name="Google Shape;1747;p83"/>
          <p:cNvCxnSpPr>
            <a:stCxn id="1742" idx="1"/>
            <a:endCxn id="1724" idx="0"/>
          </p:cNvCxnSpPr>
          <p:nvPr/>
        </p:nvCxnSpPr>
        <p:spPr>
          <a:xfrm flipH="1">
            <a:off x="2554125" y="1576350"/>
            <a:ext cx="365700" cy="887100"/>
          </a:xfrm>
          <a:prstGeom prst="bentConnector2">
            <a:avLst/>
          </a:prstGeom>
          <a:noFill/>
          <a:ln cap="flat" cmpd="sng" w="9525">
            <a:solidFill>
              <a:srgbClr val="000000"/>
            </a:solidFill>
            <a:prstDash val="solid"/>
            <a:round/>
            <a:headEnd len="med" w="med" type="none"/>
            <a:tailEnd len="med" w="med" type="triangle"/>
          </a:ln>
        </p:spPr>
      </p:cxnSp>
      <p:sp>
        <p:nvSpPr>
          <p:cNvPr id="1748" name="Google Shape;1748;p83"/>
          <p:cNvSpPr/>
          <p:nvPr/>
        </p:nvSpPr>
        <p:spPr>
          <a:xfrm>
            <a:off x="4977225" y="9673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sp>
        <p:nvSpPr>
          <p:cNvPr id="1749" name="Google Shape;1749;p83"/>
          <p:cNvSpPr txBox="1"/>
          <p:nvPr/>
        </p:nvSpPr>
        <p:spPr>
          <a:xfrm>
            <a:off x="6150825" y="373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1750" name="Google Shape;1750;p83"/>
          <p:cNvCxnSpPr>
            <a:stCxn id="1748" idx="2"/>
            <a:endCxn id="1744" idx="0"/>
          </p:cNvCxnSpPr>
          <p:nvPr/>
        </p:nvCxnSpPr>
        <p:spPr>
          <a:xfrm flipH="1">
            <a:off x="5373525" y="1222650"/>
            <a:ext cx="900" cy="174000"/>
          </a:xfrm>
          <a:prstGeom prst="straightConnector1">
            <a:avLst/>
          </a:prstGeom>
          <a:noFill/>
          <a:ln cap="flat" cmpd="sng" w="9525">
            <a:solidFill>
              <a:srgbClr val="000000"/>
            </a:solidFill>
            <a:prstDash val="solid"/>
            <a:round/>
            <a:headEnd len="med" w="med" type="none"/>
            <a:tailEnd len="med" w="med" type="triangle"/>
          </a:ln>
        </p:spPr>
      </p:cxnSp>
      <p:cxnSp>
        <p:nvCxnSpPr>
          <p:cNvPr id="1751" name="Google Shape;1751;p83"/>
          <p:cNvCxnSpPr>
            <a:stCxn id="1723" idx="1"/>
          </p:cNvCxnSpPr>
          <p:nvPr/>
        </p:nvCxnSpPr>
        <p:spPr>
          <a:xfrm flipH="1">
            <a:off x="710625" y="2643150"/>
            <a:ext cx="456600" cy="4200"/>
          </a:xfrm>
          <a:prstGeom prst="straightConnector1">
            <a:avLst/>
          </a:prstGeom>
          <a:noFill/>
          <a:ln cap="flat" cmpd="sng" w="9525">
            <a:solidFill>
              <a:schemeClr val="dk2"/>
            </a:solidFill>
            <a:prstDash val="dot"/>
            <a:round/>
            <a:headEnd len="med" w="med" type="none"/>
            <a:tailEnd len="med" w="med" type="none"/>
          </a:ln>
        </p:spPr>
      </p:cxnSp>
      <p:sp>
        <p:nvSpPr>
          <p:cNvPr id="1752" name="Google Shape;1752;p83"/>
          <p:cNvSpPr/>
          <p:nvPr/>
        </p:nvSpPr>
        <p:spPr>
          <a:xfrm>
            <a:off x="5434425" y="20341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cxnSp>
        <p:nvCxnSpPr>
          <p:cNvPr id="1753" name="Google Shape;1753;p83"/>
          <p:cNvCxnSpPr/>
          <p:nvPr/>
        </p:nvCxnSpPr>
        <p:spPr>
          <a:xfrm flipH="1">
            <a:off x="5754525" y="2289450"/>
            <a:ext cx="900" cy="174000"/>
          </a:xfrm>
          <a:prstGeom prst="straightConnector1">
            <a:avLst/>
          </a:prstGeom>
          <a:noFill/>
          <a:ln cap="flat" cmpd="sng" w="9525">
            <a:solidFill>
              <a:srgbClr val="000000"/>
            </a:solidFill>
            <a:prstDash val="solid"/>
            <a:round/>
            <a:headEnd len="med" w="med" type="none"/>
            <a:tailEnd len="med" w="med" type="triangle"/>
          </a:ln>
        </p:spPr>
      </p:cxnSp>
      <p:sp>
        <p:nvSpPr>
          <p:cNvPr id="1754" name="Google Shape;1754;p83"/>
          <p:cNvSpPr txBox="1"/>
          <p:nvPr/>
        </p:nvSpPr>
        <p:spPr>
          <a:xfrm>
            <a:off x="6501225" y="2463450"/>
            <a:ext cx="1223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Forked repository</a:t>
            </a:r>
            <a:endParaRPr sz="1000">
              <a:latin typeface="Barlow Light"/>
              <a:ea typeface="Barlow Light"/>
              <a:cs typeface="Barlow Light"/>
              <a:sym typeface="Barlow Light"/>
            </a:endParaRPr>
          </a:p>
        </p:txBody>
      </p:sp>
      <p:sp>
        <p:nvSpPr>
          <p:cNvPr id="1755" name="Google Shape;1755;p83"/>
          <p:cNvSpPr txBox="1"/>
          <p:nvPr/>
        </p:nvSpPr>
        <p:spPr>
          <a:xfrm>
            <a:off x="6501225" y="2844450"/>
            <a:ext cx="1223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Mike doesn’t write access to Jane’s repository</a:t>
            </a:r>
            <a:endParaRPr sz="1000">
              <a:latin typeface="Barlow Light"/>
              <a:ea typeface="Barlow Light"/>
              <a:cs typeface="Barlow Light"/>
              <a:sym typeface="Barlow Light"/>
            </a:endParaRPr>
          </a:p>
        </p:txBody>
      </p:sp>
      <p:sp>
        <p:nvSpPr>
          <p:cNvPr id="1756" name="Google Shape;1756;p83"/>
          <p:cNvSpPr txBox="1"/>
          <p:nvPr/>
        </p:nvSpPr>
        <p:spPr>
          <a:xfrm>
            <a:off x="6882225" y="3835050"/>
            <a:ext cx="12237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Public open-source repository</a:t>
            </a:r>
            <a:endParaRPr b="1" sz="1000">
              <a:latin typeface="Barlow"/>
              <a:ea typeface="Barlow"/>
              <a:cs typeface="Barlow"/>
              <a:sym typeface="Barlow"/>
            </a:endParaRPr>
          </a:p>
        </p:txBody>
      </p:sp>
      <p:cxnSp>
        <p:nvCxnSpPr>
          <p:cNvPr id="1757" name="Google Shape;1757;p83"/>
          <p:cNvCxnSpPr/>
          <p:nvPr/>
        </p:nvCxnSpPr>
        <p:spPr>
          <a:xfrm rot="10800000">
            <a:off x="6227575" y="4091775"/>
            <a:ext cx="527700" cy="222000"/>
          </a:xfrm>
          <a:prstGeom prst="straightConnector1">
            <a:avLst/>
          </a:prstGeom>
          <a:noFill/>
          <a:ln cap="flat" cmpd="sng" w="19050">
            <a:solidFill>
              <a:srgbClr val="980000"/>
            </a:solidFill>
            <a:prstDash val="solid"/>
            <a:round/>
            <a:headEnd len="med" w="med" type="none"/>
            <a:tailEnd len="med" w="med" type="triangle"/>
          </a:ln>
        </p:spPr>
      </p:cxnSp>
      <p:cxnSp>
        <p:nvCxnSpPr>
          <p:cNvPr id="1758" name="Google Shape;1758;p83"/>
          <p:cNvCxnSpPr/>
          <p:nvPr/>
        </p:nvCxnSpPr>
        <p:spPr>
          <a:xfrm flipH="1">
            <a:off x="2844225" y="3938550"/>
            <a:ext cx="456600" cy="4200"/>
          </a:xfrm>
          <a:prstGeom prst="straightConnector1">
            <a:avLst/>
          </a:prstGeom>
          <a:noFill/>
          <a:ln cap="flat" cmpd="sng" w="9525">
            <a:solidFill>
              <a:schemeClr val="dk2"/>
            </a:solidFill>
            <a:prstDash val="dot"/>
            <a:round/>
            <a:headEnd len="med" w="med" type="none"/>
            <a:tailEnd len="med" w="med" type="none"/>
          </a:ln>
        </p:spPr>
      </p:cxnSp>
      <p:sp>
        <p:nvSpPr>
          <p:cNvPr id="1759" name="Google Shape;1759;p83"/>
          <p:cNvSpPr/>
          <p:nvPr/>
        </p:nvSpPr>
        <p:spPr>
          <a:xfrm>
            <a:off x="3449050" y="3020225"/>
            <a:ext cx="1092000" cy="63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Propose changes</a:t>
            </a:r>
            <a:endParaRPr sz="7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84"/>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a:t>
            </a:r>
            <a:endParaRPr b="1">
              <a:solidFill>
                <a:srgbClr val="429ED4"/>
              </a:solidFill>
              <a:latin typeface="Calibri"/>
              <a:ea typeface="Calibri"/>
              <a:cs typeface="Calibri"/>
              <a:sym typeface="Calibri"/>
            </a:endParaRPr>
          </a:p>
        </p:txBody>
      </p:sp>
      <p:sp>
        <p:nvSpPr>
          <p:cNvPr id="1765" name="Google Shape;1765;p84"/>
          <p:cNvSpPr txBox="1"/>
          <p:nvPr>
            <p:ph idx="1" type="body"/>
          </p:nvPr>
        </p:nvSpPr>
        <p:spPr>
          <a:xfrm>
            <a:off x="523300" y="1523850"/>
            <a:ext cx="8088300" cy="2679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Github’s feature not Git’s feature</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It allows you to contribute to other projects</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1766" name="Google Shape;1766;p8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85"/>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a:t>
            </a:r>
            <a:endParaRPr b="1">
              <a:solidFill>
                <a:srgbClr val="429ED4"/>
              </a:solidFill>
              <a:latin typeface="Calibri"/>
              <a:ea typeface="Calibri"/>
              <a:cs typeface="Calibri"/>
              <a:sym typeface="Calibri"/>
            </a:endParaRPr>
          </a:p>
        </p:txBody>
      </p:sp>
      <p:sp>
        <p:nvSpPr>
          <p:cNvPr id="1772" name="Google Shape;1772;p85"/>
          <p:cNvSpPr txBox="1"/>
          <p:nvPr>
            <p:ph idx="1" type="body"/>
          </p:nvPr>
        </p:nvSpPr>
        <p:spPr>
          <a:xfrm>
            <a:off x="523300" y="1523850"/>
            <a:ext cx="8088300" cy="2679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b="1" lang="tr-TR" sz="2400">
                <a:solidFill>
                  <a:srgbClr val="666666"/>
                </a:solidFill>
                <a:latin typeface="Calibri"/>
                <a:ea typeface="Calibri"/>
                <a:cs typeface="Calibri"/>
                <a:sym typeface="Calibri"/>
              </a:rPr>
              <a:t>Pull Requests</a:t>
            </a:r>
            <a:r>
              <a:rPr lang="tr-TR" sz="2400">
                <a:solidFill>
                  <a:srgbClr val="666666"/>
                </a:solidFill>
                <a:latin typeface="Calibri"/>
                <a:ea typeface="Calibri"/>
                <a:cs typeface="Calibri"/>
                <a:sym typeface="Calibri"/>
              </a:rPr>
              <a:t> </a:t>
            </a:r>
            <a:r>
              <a:rPr b="1" lang="tr-TR" sz="2400">
                <a:solidFill>
                  <a:srgbClr val="666666"/>
                </a:solidFill>
                <a:latin typeface="Calibri"/>
                <a:ea typeface="Calibri"/>
                <a:cs typeface="Calibri"/>
                <a:sym typeface="Calibri"/>
              </a:rPr>
              <a:t>(PR)</a:t>
            </a:r>
            <a:r>
              <a:rPr lang="tr-TR" sz="2400">
                <a:solidFill>
                  <a:srgbClr val="666666"/>
                </a:solidFill>
                <a:latin typeface="Calibri"/>
                <a:ea typeface="Calibri"/>
                <a:cs typeface="Calibri"/>
                <a:sym typeface="Calibri"/>
              </a:rPr>
              <a:t> let you tell others about changes you've pushed to a branch in a repository on GitHub</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You create a pull request to propose and collaborate on changes to a repository. These changes are proposed in a branch, which ensures that the master branch only contains finished and approved work.</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1773" name="Google Shape;1773;p8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86"/>
          <p:cNvSpPr txBox="1"/>
          <p:nvPr>
            <p:ph type="title"/>
          </p:nvPr>
        </p:nvSpPr>
        <p:spPr>
          <a:xfrm>
            <a:off x="311700" y="64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Why “pull” request?</a:t>
            </a:r>
            <a:endParaRPr b="1">
              <a:solidFill>
                <a:srgbClr val="429ED4"/>
              </a:solidFill>
              <a:latin typeface="Calibri"/>
              <a:ea typeface="Calibri"/>
              <a:cs typeface="Calibri"/>
              <a:sym typeface="Calibri"/>
            </a:endParaRPr>
          </a:p>
        </p:txBody>
      </p:sp>
      <p:sp>
        <p:nvSpPr>
          <p:cNvPr id="1779" name="Google Shape;1779;p86"/>
          <p:cNvSpPr txBox="1"/>
          <p:nvPr>
            <p:ph idx="12" type="sldNum"/>
          </p:nvPr>
        </p:nvSpPr>
        <p:spPr>
          <a:xfrm>
            <a:off x="8472458" y="4129817"/>
            <a:ext cx="548700" cy="393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80" name="Google Shape;1780;p86"/>
          <p:cNvSpPr/>
          <p:nvPr/>
        </p:nvSpPr>
        <p:spPr>
          <a:xfrm>
            <a:off x="1167225" y="19300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6"/>
          <p:cNvSpPr/>
          <p:nvPr/>
        </p:nvSpPr>
        <p:spPr>
          <a:xfrm>
            <a:off x="2309475" y="19300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6"/>
          <p:cNvSpPr/>
          <p:nvPr/>
        </p:nvSpPr>
        <p:spPr>
          <a:xfrm>
            <a:off x="5312625" y="19300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6"/>
          <p:cNvSpPr txBox="1"/>
          <p:nvPr/>
        </p:nvSpPr>
        <p:spPr>
          <a:xfrm>
            <a:off x="1242675" y="238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sp>
        <p:nvSpPr>
          <p:cNvPr id="1784" name="Google Shape;1784;p86"/>
          <p:cNvSpPr/>
          <p:nvPr/>
        </p:nvSpPr>
        <p:spPr>
          <a:xfrm>
            <a:off x="2919825" y="8632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900"/>
              <a:t>Remote</a:t>
            </a:r>
            <a:endParaRPr b="1" sz="900"/>
          </a:p>
        </p:txBody>
      </p:sp>
      <p:sp>
        <p:nvSpPr>
          <p:cNvPr id="1785" name="Google Shape;1785;p86"/>
          <p:cNvSpPr txBox="1"/>
          <p:nvPr/>
        </p:nvSpPr>
        <p:spPr>
          <a:xfrm>
            <a:off x="2384925" y="238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1786" name="Google Shape;1786;p86"/>
          <p:cNvCxnSpPr>
            <a:stCxn id="1780" idx="1"/>
          </p:cNvCxnSpPr>
          <p:nvPr/>
        </p:nvCxnSpPr>
        <p:spPr>
          <a:xfrm flipH="1">
            <a:off x="710625" y="2109750"/>
            <a:ext cx="456600" cy="4200"/>
          </a:xfrm>
          <a:prstGeom prst="straightConnector1">
            <a:avLst/>
          </a:prstGeom>
          <a:noFill/>
          <a:ln cap="flat" cmpd="sng" w="9525">
            <a:solidFill>
              <a:schemeClr val="dk2"/>
            </a:solidFill>
            <a:prstDash val="dot"/>
            <a:round/>
            <a:headEnd len="med" w="med" type="none"/>
            <a:tailEnd len="med" w="med" type="none"/>
          </a:ln>
        </p:spPr>
      </p:cxnSp>
      <p:cxnSp>
        <p:nvCxnSpPr>
          <p:cNvPr id="1787" name="Google Shape;1787;p86"/>
          <p:cNvCxnSpPr>
            <a:stCxn id="1780" idx="0"/>
            <a:endCxn id="1784" idx="2"/>
          </p:cNvCxnSpPr>
          <p:nvPr/>
        </p:nvCxnSpPr>
        <p:spPr>
          <a:xfrm rot="-5400000">
            <a:off x="2009925" y="700050"/>
            <a:ext cx="707400" cy="1752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788" name="Google Shape;1788;p86"/>
          <p:cNvCxnSpPr>
            <a:stCxn id="1781" idx="0"/>
            <a:endCxn id="1784" idx="2"/>
          </p:cNvCxnSpPr>
          <p:nvPr/>
        </p:nvCxnSpPr>
        <p:spPr>
          <a:xfrm rot="-5400000">
            <a:off x="2581125" y="1271100"/>
            <a:ext cx="707400" cy="610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789" name="Google Shape;1789;p86"/>
          <p:cNvCxnSpPr>
            <a:stCxn id="1782" idx="1"/>
            <a:endCxn id="1784" idx="2"/>
          </p:cNvCxnSpPr>
          <p:nvPr/>
        </p:nvCxnSpPr>
        <p:spPr>
          <a:xfrm rot="10800000">
            <a:off x="3239925" y="1222650"/>
            <a:ext cx="2072700" cy="887100"/>
          </a:xfrm>
          <a:prstGeom prst="bentConnector2">
            <a:avLst/>
          </a:prstGeom>
          <a:noFill/>
          <a:ln cap="flat" cmpd="sng" w="9525">
            <a:solidFill>
              <a:schemeClr val="dk2"/>
            </a:solidFill>
            <a:prstDash val="solid"/>
            <a:round/>
            <a:headEnd len="med" w="med" type="none"/>
            <a:tailEnd len="med" w="med" type="none"/>
          </a:ln>
        </p:spPr>
      </p:cxnSp>
      <p:sp>
        <p:nvSpPr>
          <p:cNvPr id="1790" name="Google Shape;1790;p86"/>
          <p:cNvSpPr txBox="1"/>
          <p:nvPr/>
        </p:nvSpPr>
        <p:spPr>
          <a:xfrm>
            <a:off x="5432925" y="2384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Tom</a:t>
            </a:r>
            <a:endParaRPr b="1" sz="1000">
              <a:latin typeface="Barlow"/>
              <a:ea typeface="Barlow"/>
              <a:cs typeface="Barlow"/>
              <a:sym typeface="Barlow"/>
            </a:endParaRPr>
          </a:p>
        </p:txBody>
      </p:sp>
      <p:cxnSp>
        <p:nvCxnSpPr>
          <p:cNvPr id="1791" name="Google Shape;1791;p86"/>
          <p:cNvCxnSpPr/>
          <p:nvPr/>
        </p:nvCxnSpPr>
        <p:spPr>
          <a:xfrm>
            <a:off x="3874775" y="2273975"/>
            <a:ext cx="740400" cy="0"/>
          </a:xfrm>
          <a:prstGeom prst="straightConnector1">
            <a:avLst/>
          </a:prstGeom>
          <a:noFill/>
          <a:ln cap="flat" cmpd="sng" w="9525">
            <a:solidFill>
              <a:schemeClr val="dk2"/>
            </a:solidFill>
            <a:prstDash val="dash"/>
            <a:round/>
            <a:headEnd len="med" w="med" type="none"/>
            <a:tailEnd len="med" w="med" type="none"/>
          </a:ln>
        </p:spPr>
      </p:cxnSp>
      <p:sp>
        <p:nvSpPr>
          <p:cNvPr id="1792" name="Google Shape;1792;p86"/>
          <p:cNvSpPr/>
          <p:nvPr/>
        </p:nvSpPr>
        <p:spPr>
          <a:xfrm>
            <a:off x="431925" y="3154325"/>
            <a:ext cx="2017500" cy="763800"/>
          </a:xfrm>
          <a:prstGeom prst="wedgeRoundRectCallout">
            <a:avLst>
              <a:gd fmla="val 12717" name="adj1"/>
              <a:gd fmla="val -16493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900">
                <a:solidFill>
                  <a:schemeClr val="dk1"/>
                </a:solidFill>
              </a:rPr>
              <a:t>Hey guys, İ have finalized development of the new feature. Could you please pull remote changes and have a look at it?</a:t>
            </a:r>
            <a:endParaRPr sz="1200"/>
          </a:p>
        </p:txBody>
      </p:sp>
      <p:sp>
        <p:nvSpPr>
          <p:cNvPr id="1793" name="Google Shape;1793;p86"/>
          <p:cNvSpPr/>
          <p:nvPr/>
        </p:nvSpPr>
        <p:spPr>
          <a:xfrm>
            <a:off x="4340925" y="2862475"/>
            <a:ext cx="1092000" cy="572700"/>
          </a:xfrm>
          <a:prstGeom prst="wedgeRoundRectCallout">
            <a:avLst>
              <a:gd fmla="val 71735" name="adj1"/>
              <a:gd fmla="val -15437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900">
                <a:solidFill>
                  <a:schemeClr val="dk1"/>
                </a:solidFill>
              </a:rPr>
              <a:t>Ok. Let me pull and check it! </a:t>
            </a:r>
            <a:endParaRPr sz="9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87"/>
          <p:cNvSpPr/>
          <p:nvPr/>
        </p:nvSpPr>
        <p:spPr>
          <a:xfrm>
            <a:off x="668925" y="755100"/>
            <a:ext cx="4166400" cy="25449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7"/>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 process</a:t>
            </a:r>
            <a:endParaRPr b="1">
              <a:solidFill>
                <a:srgbClr val="429ED4"/>
              </a:solidFill>
              <a:latin typeface="Calibri"/>
              <a:ea typeface="Calibri"/>
              <a:cs typeface="Calibri"/>
              <a:sym typeface="Calibri"/>
            </a:endParaRPr>
          </a:p>
        </p:txBody>
      </p:sp>
      <p:sp>
        <p:nvSpPr>
          <p:cNvPr id="1800" name="Google Shape;1800;p87"/>
          <p:cNvSpPr txBox="1"/>
          <p:nvPr>
            <p:ph idx="1" type="body"/>
          </p:nvPr>
        </p:nvSpPr>
        <p:spPr>
          <a:xfrm>
            <a:off x="817350" y="921275"/>
            <a:ext cx="3126600" cy="184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100">
                <a:solidFill>
                  <a:srgbClr val="000000"/>
                </a:solidFill>
                <a:latin typeface="Calibri"/>
                <a:ea typeface="Calibri"/>
                <a:cs typeface="Calibri"/>
                <a:sym typeface="Calibri"/>
              </a:rPr>
              <a:t>Creates new local branch   </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Commits changes to feature-1 locally</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Mike is happy with changes and feature works as expected</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Pushes changes to remote by creating remote feature-1 branch</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Creates  pull request to start review process by other collaborators</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Mike requests Jane to review newly opened pull request</a:t>
            </a:r>
            <a:endParaRPr sz="1100">
              <a:solidFill>
                <a:srgbClr val="000000"/>
              </a:solidFill>
              <a:latin typeface="Calibri"/>
              <a:ea typeface="Calibri"/>
              <a:cs typeface="Calibri"/>
              <a:sym typeface="Calibri"/>
            </a:endParaRPr>
          </a:p>
          <a:p>
            <a:pPr indent="0" lvl="0" marL="457200" rtl="0" algn="l">
              <a:spcBef>
                <a:spcPts val="600"/>
              </a:spcBef>
              <a:spcAft>
                <a:spcPts val="0"/>
              </a:spcAft>
              <a:buNone/>
            </a:pPr>
            <a:r>
              <a:t/>
            </a:r>
            <a:endParaRPr sz="1100">
              <a:solidFill>
                <a:srgbClr val="000000"/>
              </a:solidFill>
              <a:latin typeface="Calibri"/>
              <a:ea typeface="Calibri"/>
              <a:cs typeface="Calibri"/>
              <a:sym typeface="Calibri"/>
            </a:endParaRPr>
          </a:p>
        </p:txBody>
      </p:sp>
      <p:sp>
        <p:nvSpPr>
          <p:cNvPr id="1801" name="Google Shape;1801;p8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802" name="Google Shape;1802;p87"/>
          <p:cNvSpPr/>
          <p:nvPr/>
        </p:nvSpPr>
        <p:spPr>
          <a:xfrm>
            <a:off x="4859925" y="2888700"/>
            <a:ext cx="4166400" cy="1849800"/>
          </a:xfrm>
          <a:prstGeom prst="roundRect">
            <a:avLst>
              <a:gd fmla="val 16667"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7"/>
          <p:cNvSpPr txBox="1"/>
          <p:nvPr>
            <p:ph idx="1" type="body"/>
          </p:nvPr>
        </p:nvSpPr>
        <p:spPr>
          <a:xfrm>
            <a:off x="5008350" y="3054875"/>
            <a:ext cx="2886300" cy="184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200">
                <a:solidFill>
                  <a:srgbClr val="000000"/>
                </a:solidFill>
                <a:latin typeface="Calibri"/>
                <a:ea typeface="Calibri"/>
                <a:cs typeface="Calibri"/>
                <a:sym typeface="Calibri"/>
              </a:rPr>
              <a:t>Jane starts review of the Mike’s pull request</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rPr lang="tr-TR" sz="1200">
                <a:solidFill>
                  <a:srgbClr val="000000"/>
                </a:solidFill>
                <a:latin typeface="Calibri"/>
                <a:ea typeface="Calibri"/>
                <a:cs typeface="Calibri"/>
                <a:sym typeface="Calibri"/>
              </a:rPr>
              <a:t>Optionally </a:t>
            </a:r>
            <a:r>
              <a:rPr b="1" lang="tr-TR" sz="1200">
                <a:solidFill>
                  <a:srgbClr val="000000"/>
                </a:solidFill>
                <a:latin typeface="Calibri"/>
                <a:ea typeface="Calibri"/>
                <a:cs typeface="Calibri"/>
                <a:sym typeface="Calibri"/>
              </a:rPr>
              <a:t>pulls</a:t>
            </a:r>
            <a:r>
              <a:rPr lang="tr-TR" sz="1200">
                <a:solidFill>
                  <a:srgbClr val="000000"/>
                </a:solidFill>
                <a:latin typeface="Calibri"/>
                <a:ea typeface="Calibri"/>
                <a:cs typeface="Calibri"/>
                <a:sym typeface="Calibri"/>
              </a:rPr>
              <a:t> updates and checkouts </a:t>
            </a:r>
            <a:r>
              <a:rPr b="1" lang="tr-TR" sz="1200">
                <a:solidFill>
                  <a:srgbClr val="000000"/>
                </a:solidFill>
                <a:latin typeface="Calibri"/>
                <a:ea typeface="Calibri"/>
                <a:cs typeface="Calibri"/>
                <a:sym typeface="Calibri"/>
              </a:rPr>
              <a:t>feature-1</a:t>
            </a:r>
            <a:r>
              <a:rPr lang="tr-TR" sz="1200">
                <a:solidFill>
                  <a:srgbClr val="000000"/>
                </a:solidFill>
                <a:latin typeface="Calibri"/>
                <a:ea typeface="Calibri"/>
                <a:cs typeface="Calibri"/>
                <a:sym typeface="Calibri"/>
              </a:rPr>
              <a:t> branch to verfy how new feature works.</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rPr lang="tr-TR" sz="1200">
                <a:solidFill>
                  <a:srgbClr val="000000"/>
                </a:solidFill>
                <a:latin typeface="Calibri"/>
                <a:ea typeface="Calibri"/>
                <a:cs typeface="Calibri"/>
                <a:sym typeface="Calibri"/>
              </a:rPr>
              <a:t>Add some comments for specific blocks of code and asks for changes</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t/>
            </a:r>
            <a:endParaRPr sz="1200">
              <a:solidFill>
                <a:srgbClr val="000000"/>
              </a:solidFill>
              <a:latin typeface="Calibri"/>
              <a:ea typeface="Calibri"/>
              <a:cs typeface="Calibri"/>
              <a:sym typeface="Calibri"/>
            </a:endParaRPr>
          </a:p>
          <a:p>
            <a:pPr indent="0" lvl="0" marL="457200" rtl="0" algn="l">
              <a:spcBef>
                <a:spcPts val="600"/>
              </a:spcBef>
              <a:spcAft>
                <a:spcPts val="0"/>
              </a:spcAft>
              <a:buNone/>
            </a:pPr>
            <a:r>
              <a:t/>
            </a:r>
            <a:endParaRPr sz="1200">
              <a:solidFill>
                <a:srgbClr val="000000"/>
              </a:solidFill>
              <a:latin typeface="Calibri"/>
              <a:ea typeface="Calibri"/>
              <a:cs typeface="Calibri"/>
              <a:sym typeface="Calibri"/>
            </a:endParaRPr>
          </a:p>
        </p:txBody>
      </p:sp>
      <p:sp>
        <p:nvSpPr>
          <p:cNvPr id="1804" name="Google Shape;1804;p87"/>
          <p:cNvSpPr/>
          <p:nvPr/>
        </p:nvSpPr>
        <p:spPr>
          <a:xfrm>
            <a:off x="3910425" y="8911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sp>
        <p:nvSpPr>
          <p:cNvPr id="1805" name="Google Shape;1805;p87"/>
          <p:cNvSpPr/>
          <p:nvPr/>
        </p:nvSpPr>
        <p:spPr>
          <a:xfrm>
            <a:off x="3910425" y="1195950"/>
            <a:ext cx="7944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000"/>
              <a:t>commit</a:t>
            </a:r>
            <a:endParaRPr b="1" sz="1000"/>
          </a:p>
        </p:txBody>
      </p:sp>
      <p:sp>
        <p:nvSpPr>
          <p:cNvPr id="1806" name="Google Shape;1806;p87"/>
          <p:cNvSpPr txBox="1"/>
          <p:nvPr/>
        </p:nvSpPr>
        <p:spPr>
          <a:xfrm>
            <a:off x="4051275" y="1375050"/>
            <a:ext cx="375900" cy="3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tr-TR" sz="2100"/>
              <a:t>😊</a:t>
            </a:r>
            <a:endParaRPr sz="2100"/>
          </a:p>
        </p:txBody>
      </p:sp>
      <p:sp>
        <p:nvSpPr>
          <p:cNvPr id="1807" name="Google Shape;1807;p87"/>
          <p:cNvSpPr/>
          <p:nvPr/>
        </p:nvSpPr>
        <p:spPr>
          <a:xfrm>
            <a:off x="3910425" y="18817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sp>
        <p:nvSpPr>
          <p:cNvPr id="1808" name="Google Shape;1808;p87"/>
          <p:cNvSpPr txBox="1"/>
          <p:nvPr/>
        </p:nvSpPr>
        <p:spPr>
          <a:xfrm>
            <a:off x="2340825" y="6867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sp>
        <p:nvSpPr>
          <p:cNvPr id="1809" name="Google Shape;1809;p87"/>
          <p:cNvSpPr txBox="1"/>
          <p:nvPr/>
        </p:nvSpPr>
        <p:spPr>
          <a:xfrm>
            <a:off x="6760425" y="28203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pic>
        <p:nvPicPr>
          <p:cNvPr id="1810" name="Google Shape;1810;p87"/>
          <p:cNvPicPr preferRelativeResize="0"/>
          <p:nvPr/>
        </p:nvPicPr>
        <p:blipFill>
          <a:blip r:embed="rId3">
            <a:alphaModFix/>
          </a:blip>
          <a:stretch>
            <a:fillRect/>
          </a:stretch>
        </p:blipFill>
        <p:spPr>
          <a:xfrm>
            <a:off x="8210350" y="3084800"/>
            <a:ext cx="346918" cy="359401"/>
          </a:xfrm>
          <a:prstGeom prst="rect">
            <a:avLst/>
          </a:prstGeom>
          <a:noFill/>
          <a:ln>
            <a:noFill/>
          </a:ln>
        </p:spPr>
      </p:pic>
      <p:sp>
        <p:nvSpPr>
          <p:cNvPr id="1811" name="Google Shape;1811;p87"/>
          <p:cNvSpPr/>
          <p:nvPr/>
        </p:nvSpPr>
        <p:spPr>
          <a:xfrm>
            <a:off x="8259650" y="3556300"/>
            <a:ext cx="205500" cy="255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7"/>
          <p:cNvSpPr/>
          <p:nvPr/>
        </p:nvSpPr>
        <p:spPr>
          <a:xfrm>
            <a:off x="8034150" y="4015350"/>
            <a:ext cx="861600" cy="2553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000"/>
              <a:t>comments</a:t>
            </a:r>
            <a:endParaRPr b="1" sz="1000"/>
          </a:p>
        </p:txBody>
      </p:sp>
      <p:cxnSp>
        <p:nvCxnSpPr>
          <p:cNvPr id="1813" name="Google Shape;1813;p87"/>
          <p:cNvCxnSpPr/>
          <p:nvPr/>
        </p:nvCxnSpPr>
        <p:spPr>
          <a:xfrm>
            <a:off x="374850" y="810875"/>
            <a:ext cx="0" cy="3887100"/>
          </a:xfrm>
          <a:prstGeom prst="straightConnector1">
            <a:avLst/>
          </a:prstGeom>
          <a:noFill/>
          <a:ln cap="flat" cmpd="sng" w="9525">
            <a:solidFill>
              <a:schemeClr val="dk2"/>
            </a:solidFill>
            <a:prstDash val="solid"/>
            <a:round/>
            <a:headEnd len="med" w="med" type="none"/>
            <a:tailEnd len="med" w="med" type="triangle"/>
          </a:ln>
        </p:spPr>
      </p:cxnSp>
      <p:sp>
        <p:nvSpPr>
          <p:cNvPr id="1814" name="Google Shape;1814;p87"/>
          <p:cNvSpPr txBox="1"/>
          <p:nvPr/>
        </p:nvSpPr>
        <p:spPr>
          <a:xfrm>
            <a:off x="41975" y="2271225"/>
            <a:ext cx="489300" cy="35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800">
                <a:latin typeface="Barlow Light"/>
                <a:ea typeface="Barlow Light"/>
                <a:cs typeface="Barlow Light"/>
                <a:sym typeface="Barlow Light"/>
              </a:rPr>
              <a:t>Time</a:t>
            </a:r>
            <a:endParaRPr sz="800">
              <a:latin typeface="Barlow Light"/>
              <a:ea typeface="Barlow Light"/>
              <a:cs typeface="Barlow Light"/>
              <a:sym typeface="Barlow Light"/>
            </a:endParaRPr>
          </a:p>
        </p:txBody>
      </p:sp>
      <p:pic>
        <p:nvPicPr>
          <p:cNvPr id="1815" name="Google Shape;1815;p87"/>
          <p:cNvPicPr preferRelativeResize="0"/>
          <p:nvPr/>
        </p:nvPicPr>
        <p:blipFill>
          <a:blip r:embed="rId4">
            <a:alphaModFix/>
          </a:blip>
          <a:stretch>
            <a:fillRect/>
          </a:stretch>
        </p:blipFill>
        <p:spPr>
          <a:xfrm>
            <a:off x="3980450" y="2771075"/>
            <a:ext cx="346925" cy="346925"/>
          </a:xfrm>
          <a:prstGeom prst="rect">
            <a:avLst/>
          </a:prstGeom>
          <a:noFill/>
          <a:ln>
            <a:noFill/>
          </a:ln>
        </p:spPr>
      </p:pic>
      <p:pic>
        <p:nvPicPr>
          <p:cNvPr id="1816" name="Google Shape;1816;p87"/>
          <p:cNvPicPr preferRelativeResize="0"/>
          <p:nvPr/>
        </p:nvPicPr>
        <p:blipFill>
          <a:blip r:embed="rId5">
            <a:alphaModFix/>
          </a:blip>
          <a:stretch>
            <a:fillRect/>
          </a:stretch>
        </p:blipFill>
        <p:spPr>
          <a:xfrm>
            <a:off x="4343988" y="2771070"/>
            <a:ext cx="346924" cy="346926"/>
          </a:xfrm>
          <a:prstGeom prst="rect">
            <a:avLst/>
          </a:prstGeom>
          <a:noFill/>
          <a:ln>
            <a:noFill/>
          </a:ln>
        </p:spPr>
      </p:pic>
      <p:grpSp>
        <p:nvGrpSpPr>
          <p:cNvPr id="1817" name="Google Shape;1817;p87"/>
          <p:cNvGrpSpPr/>
          <p:nvPr/>
        </p:nvGrpSpPr>
        <p:grpSpPr>
          <a:xfrm>
            <a:off x="4051275" y="2289063"/>
            <a:ext cx="118200" cy="330000"/>
            <a:chOff x="1910400" y="3710125"/>
            <a:chExt cx="118200" cy="330000"/>
          </a:xfrm>
        </p:grpSpPr>
        <p:sp>
          <p:nvSpPr>
            <p:cNvPr id="1818" name="Google Shape;1818;p87"/>
            <p:cNvSpPr/>
            <p:nvPr/>
          </p:nvSpPr>
          <p:spPr>
            <a:xfrm>
              <a:off x="1910400" y="3710125"/>
              <a:ext cx="118200" cy="10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7"/>
            <p:cNvSpPr/>
            <p:nvPr/>
          </p:nvSpPr>
          <p:spPr>
            <a:xfrm>
              <a:off x="1910400" y="3938725"/>
              <a:ext cx="118200" cy="10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0" name="Google Shape;1820;p87"/>
            <p:cNvCxnSpPr>
              <a:stCxn id="1818" idx="4"/>
              <a:endCxn id="1819" idx="0"/>
            </p:cNvCxnSpPr>
            <p:nvPr/>
          </p:nvCxnSpPr>
          <p:spPr>
            <a:xfrm>
              <a:off x="1969500" y="3811525"/>
              <a:ext cx="0" cy="127200"/>
            </a:xfrm>
            <a:prstGeom prst="straightConnector1">
              <a:avLst/>
            </a:prstGeom>
            <a:noFill/>
            <a:ln cap="flat" cmpd="sng" w="28575">
              <a:solidFill>
                <a:schemeClr val="dk2"/>
              </a:solidFill>
              <a:prstDash val="solid"/>
              <a:round/>
              <a:headEnd len="med" w="med" type="none"/>
              <a:tailEnd len="med" w="med" type="none"/>
            </a:ln>
          </p:spPr>
        </p:cxnSp>
      </p:grpSp>
      <p:grpSp>
        <p:nvGrpSpPr>
          <p:cNvPr id="1821" name="Google Shape;1821;p87"/>
          <p:cNvGrpSpPr/>
          <p:nvPr/>
        </p:nvGrpSpPr>
        <p:grpSpPr>
          <a:xfrm>
            <a:off x="4231725" y="2352213"/>
            <a:ext cx="167400" cy="278400"/>
            <a:chOff x="2318400" y="3914125"/>
            <a:chExt cx="167400" cy="278400"/>
          </a:xfrm>
        </p:grpSpPr>
        <p:sp>
          <p:nvSpPr>
            <p:cNvPr id="1822" name="Google Shape;1822;p87"/>
            <p:cNvSpPr/>
            <p:nvPr/>
          </p:nvSpPr>
          <p:spPr>
            <a:xfrm>
              <a:off x="2367600" y="4091125"/>
              <a:ext cx="118200" cy="101400"/>
            </a:xfrm>
            <a:prstGeom prst="ellipse">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3" name="Google Shape;1823;p87"/>
            <p:cNvCxnSpPr/>
            <p:nvPr/>
          </p:nvCxnSpPr>
          <p:spPr>
            <a:xfrm flipH="1" rot="5400000">
              <a:off x="2284050" y="3948475"/>
              <a:ext cx="177000" cy="108300"/>
            </a:xfrm>
            <a:prstGeom prst="curvedConnector3">
              <a:avLst>
                <a:gd fmla="val 50000" name="adj1"/>
              </a:avLst>
            </a:prstGeom>
            <a:noFill/>
            <a:ln cap="flat" cmpd="sng" w="19050">
              <a:solidFill>
                <a:srgbClr val="00FFFF"/>
              </a:solidFill>
              <a:prstDash val="solid"/>
              <a:round/>
              <a:headEnd len="med" w="med" type="none"/>
              <a:tailEnd len="med" w="med" type="stealth"/>
            </a:ln>
          </p:spPr>
        </p:cxn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88"/>
          <p:cNvSpPr/>
          <p:nvPr/>
        </p:nvSpPr>
        <p:spPr>
          <a:xfrm>
            <a:off x="668925" y="907500"/>
            <a:ext cx="4166400" cy="13764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8"/>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 process</a:t>
            </a:r>
            <a:endParaRPr b="1">
              <a:solidFill>
                <a:srgbClr val="429ED4"/>
              </a:solidFill>
              <a:latin typeface="Calibri"/>
              <a:ea typeface="Calibri"/>
              <a:cs typeface="Calibri"/>
              <a:sym typeface="Calibri"/>
            </a:endParaRPr>
          </a:p>
        </p:txBody>
      </p:sp>
      <p:sp>
        <p:nvSpPr>
          <p:cNvPr id="1830" name="Google Shape;1830;p88"/>
          <p:cNvSpPr txBox="1"/>
          <p:nvPr>
            <p:ph idx="1" type="body"/>
          </p:nvPr>
        </p:nvSpPr>
        <p:spPr>
          <a:xfrm>
            <a:off x="817350" y="1073675"/>
            <a:ext cx="3126600" cy="105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100">
                <a:solidFill>
                  <a:srgbClr val="000000"/>
                </a:solidFill>
                <a:latin typeface="Calibri"/>
                <a:ea typeface="Calibri"/>
                <a:cs typeface="Calibri"/>
                <a:sym typeface="Calibri"/>
              </a:rPr>
              <a:t>Mike is notified about comments and requested changes</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Makes additional changes requested by Jane</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Pushes changes to remote </a:t>
            </a:r>
            <a:endParaRPr sz="1100">
              <a:solidFill>
                <a:srgbClr val="000000"/>
              </a:solidFill>
              <a:latin typeface="Calibri"/>
              <a:ea typeface="Calibri"/>
              <a:cs typeface="Calibri"/>
              <a:sym typeface="Calibri"/>
            </a:endParaRPr>
          </a:p>
        </p:txBody>
      </p:sp>
      <p:sp>
        <p:nvSpPr>
          <p:cNvPr id="1831" name="Google Shape;1831;p8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832" name="Google Shape;1832;p88"/>
          <p:cNvSpPr/>
          <p:nvPr/>
        </p:nvSpPr>
        <p:spPr>
          <a:xfrm>
            <a:off x="4859925" y="2355300"/>
            <a:ext cx="4166400" cy="1126200"/>
          </a:xfrm>
          <a:prstGeom prst="roundRect">
            <a:avLst>
              <a:gd fmla="val 16667"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8"/>
          <p:cNvSpPr txBox="1"/>
          <p:nvPr>
            <p:ph idx="1" type="body"/>
          </p:nvPr>
        </p:nvSpPr>
        <p:spPr>
          <a:xfrm>
            <a:off x="5008350" y="2521475"/>
            <a:ext cx="2886300" cy="88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200">
                <a:solidFill>
                  <a:srgbClr val="000000"/>
                </a:solidFill>
                <a:latin typeface="Calibri"/>
                <a:ea typeface="Calibri"/>
                <a:cs typeface="Calibri"/>
                <a:sym typeface="Calibri"/>
              </a:rPr>
              <a:t>Jane is notified about new commits </a:t>
            </a:r>
            <a:endParaRPr sz="1200">
              <a:solidFill>
                <a:srgbClr val="000000"/>
              </a:solidFill>
              <a:latin typeface="Calibri"/>
              <a:ea typeface="Calibri"/>
              <a:cs typeface="Calibri"/>
              <a:sym typeface="Calibri"/>
            </a:endParaRPr>
          </a:p>
          <a:p>
            <a:pPr indent="0" lvl="0" marL="0" rtl="0" algn="l">
              <a:spcBef>
                <a:spcPts val="600"/>
              </a:spcBef>
              <a:spcAft>
                <a:spcPts val="0"/>
              </a:spcAft>
              <a:buNone/>
            </a:pPr>
            <a:r>
              <a:rPr lang="tr-TR" sz="1200">
                <a:solidFill>
                  <a:srgbClr val="000000"/>
                </a:solidFill>
                <a:latin typeface="Calibri"/>
                <a:ea typeface="Calibri"/>
                <a:cs typeface="Calibri"/>
                <a:sym typeface="Calibri"/>
              </a:rPr>
              <a:t>Happy with new changes and </a:t>
            </a:r>
            <a:r>
              <a:rPr b="1" lang="tr-TR" sz="1200">
                <a:solidFill>
                  <a:srgbClr val="000000"/>
                </a:solidFill>
                <a:latin typeface="Calibri"/>
                <a:ea typeface="Calibri"/>
                <a:cs typeface="Calibri"/>
                <a:sym typeface="Calibri"/>
              </a:rPr>
              <a:t>approves</a:t>
            </a:r>
            <a:r>
              <a:rPr lang="tr-TR" sz="1200">
                <a:solidFill>
                  <a:srgbClr val="000000"/>
                </a:solidFill>
                <a:latin typeface="Calibri"/>
                <a:ea typeface="Calibri"/>
                <a:cs typeface="Calibri"/>
                <a:sym typeface="Calibri"/>
              </a:rPr>
              <a:t> pull request</a:t>
            </a:r>
            <a:endParaRPr sz="1200">
              <a:solidFill>
                <a:srgbClr val="000000"/>
              </a:solidFill>
              <a:latin typeface="Calibri"/>
              <a:ea typeface="Calibri"/>
              <a:cs typeface="Calibri"/>
              <a:sym typeface="Calibri"/>
            </a:endParaRPr>
          </a:p>
        </p:txBody>
      </p:sp>
      <p:sp>
        <p:nvSpPr>
          <p:cNvPr id="1834" name="Google Shape;1834;p88"/>
          <p:cNvSpPr/>
          <p:nvPr/>
        </p:nvSpPr>
        <p:spPr>
          <a:xfrm>
            <a:off x="3918225" y="1515213"/>
            <a:ext cx="7944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000"/>
              <a:t>commit</a:t>
            </a:r>
            <a:endParaRPr b="1" sz="1000"/>
          </a:p>
        </p:txBody>
      </p:sp>
      <p:sp>
        <p:nvSpPr>
          <p:cNvPr id="1835" name="Google Shape;1835;p88"/>
          <p:cNvSpPr txBox="1"/>
          <p:nvPr/>
        </p:nvSpPr>
        <p:spPr>
          <a:xfrm>
            <a:off x="2340825" y="8391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sp>
        <p:nvSpPr>
          <p:cNvPr id="1836" name="Google Shape;1836;p88"/>
          <p:cNvSpPr txBox="1"/>
          <p:nvPr/>
        </p:nvSpPr>
        <p:spPr>
          <a:xfrm>
            <a:off x="6760425" y="22869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1837" name="Google Shape;1837;p88"/>
          <p:cNvCxnSpPr/>
          <p:nvPr/>
        </p:nvCxnSpPr>
        <p:spPr>
          <a:xfrm>
            <a:off x="374850" y="810875"/>
            <a:ext cx="0" cy="3887100"/>
          </a:xfrm>
          <a:prstGeom prst="straightConnector1">
            <a:avLst/>
          </a:prstGeom>
          <a:noFill/>
          <a:ln cap="flat" cmpd="sng" w="9525">
            <a:solidFill>
              <a:schemeClr val="dk2"/>
            </a:solidFill>
            <a:prstDash val="solid"/>
            <a:round/>
            <a:headEnd len="med" w="med" type="none"/>
            <a:tailEnd len="med" w="med" type="triangle"/>
          </a:ln>
        </p:spPr>
      </p:cxnSp>
      <p:sp>
        <p:nvSpPr>
          <p:cNvPr id="1838" name="Google Shape;1838;p88"/>
          <p:cNvSpPr txBox="1"/>
          <p:nvPr/>
        </p:nvSpPr>
        <p:spPr>
          <a:xfrm>
            <a:off x="41975" y="2423625"/>
            <a:ext cx="489300" cy="35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800">
                <a:latin typeface="Barlow Light"/>
                <a:ea typeface="Barlow Light"/>
                <a:cs typeface="Barlow Light"/>
                <a:sym typeface="Barlow Light"/>
              </a:rPr>
              <a:t>Time</a:t>
            </a:r>
            <a:endParaRPr sz="800">
              <a:latin typeface="Barlow Light"/>
              <a:ea typeface="Barlow Light"/>
              <a:cs typeface="Barlow Light"/>
              <a:sym typeface="Barlow Light"/>
            </a:endParaRPr>
          </a:p>
        </p:txBody>
      </p:sp>
      <p:pic>
        <p:nvPicPr>
          <p:cNvPr id="1839" name="Google Shape;1839;p88"/>
          <p:cNvPicPr preferRelativeResize="0"/>
          <p:nvPr/>
        </p:nvPicPr>
        <p:blipFill>
          <a:blip r:embed="rId3">
            <a:alphaModFix/>
          </a:blip>
          <a:stretch>
            <a:fillRect/>
          </a:stretch>
        </p:blipFill>
        <p:spPr>
          <a:xfrm>
            <a:off x="3936913" y="1065975"/>
            <a:ext cx="346925" cy="346925"/>
          </a:xfrm>
          <a:prstGeom prst="rect">
            <a:avLst/>
          </a:prstGeom>
          <a:noFill/>
          <a:ln>
            <a:noFill/>
          </a:ln>
        </p:spPr>
      </p:pic>
      <p:sp>
        <p:nvSpPr>
          <p:cNvPr id="1840" name="Google Shape;1840;p88"/>
          <p:cNvSpPr/>
          <p:nvPr/>
        </p:nvSpPr>
        <p:spPr>
          <a:xfrm rot="10800000">
            <a:off x="3975075" y="1875738"/>
            <a:ext cx="205500" cy="255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1" name="Google Shape;1841;p88"/>
          <p:cNvPicPr preferRelativeResize="0"/>
          <p:nvPr/>
        </p:nvPicPr>
        <p:blipFill>
          <a:blip r:embed="rId3">
            <a:alphaModFix/>
          </a:blip>
          <a:stretch>
            <a:fillRect/>
          </a:stretch>
        </p:blipFill>
        <p:spPr>
          <a:xfrm>
            <a:off x="8191238" y="2521475"/>
            <a:ext cx="346925" cy="346925"/>
          </a:xfrm>
          <a:prstGeom prst="rect">
            <a:avLst/>
          </a:prstGeom>
          <a:noFill/>
          <a:ln>
            <a:noFill/>
          </a:ln>
        </p:spPr>
      </p:pic>
      <p:sp>
        <p:nvSpPr>
          <p:cNvPr id="1842" name="Google Shape;1842;p88"/>
          <p:cNvSpPr txBox="1"/>
          <p:nvPr/>
        </p:nvSpPr>
        <p:spPr>
          <a:xfrm>
            <a:off x="8115050" y="2789350"/>
            <a:ext cx="375900" cy="3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tr-TR" sz="2100"/>
              <a:t>😊</a:t>
            </a:r>
            <a:endParaRPr sz="2100"/>
          </a:p>
        </p:txBody>
      </p:sp>
      <p:sp>
        <p:nvSpPr>
          <p:cNvPr id="1843" name="Google Shape;1843;p88"/>
          <p:cNvSpPr/>
          <p:nvPr/>
        </p:nvSpPr>
        <p:spPr>
          <a:xfrm>
            <a:off x="668925" y="3345900"/>
            <a:ext cx="4166400" cy="13764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8"/>
          <p:cNvSpPr txBox="1"/>
          <p:nvPr>
            <p:ph idx="1" type="body"/>
          </p:nvPr>
        </p:nvSpPr>
        <p:spPr>
          <a:xfrm>
            <a:off x="817350" y="3512075"/>
            <a:ext cx="3126600" cy="105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1100">
                <a:solidFill>
                  <a:srgbClr val="000000"/>
                </a:solidFill>
                <a:latin typeface="Calibri"/>
                <a:ea typeface="Calibri"/>
                <a:cs typeface="Calibri"/>
                <a:sym typeface="Calibri"/>
              </a:rPr>
              <a:t>Merges changes from the feature-1 branch to the main </a:t>
            </a:r>
            <a:r>
              <a:rPr b="1" lang="tr-TR" sz="1100">
                <a:solidFill>
                  <a:srgbClr val="000000"/>
                </a:solidFill>
                <a:latin typeface="Calibri"/>
                <a:ea typeface="Calibri"/>
                <a:cs typeface="Calibri"/>
                <a:sym typeface="Calibri"/>
              </a:rPr>
              <a:t>master</a:t>
            </a:r>
            <a:r>
              <a:rPr lang="tr-TR" sz="1100">
                <a:solidFill>
                  <a:srgbClr val="000000"/>
                </a:solidFill>
                <a:latin typeface="Calibri"/>
                <a:ea typeface="Calibri"/>
                <a:cs typeface="Calibri"/>
                <a:sym typeface="Calibri"/>
              </a:rPr>
              <a:t> or </a:t>
            </a:r>
            <a:r>
              <a:rPr b="1" lang="tr-TR" sz="1100">
                <a:solidFill>
                  <a:srgbClr val="000000"/>
                </a:solidFill>
                <a:latin typeface="Calibri"/>
                <a:ea typeface="Calibri"/>
                <a:cs typeface="Calibri"/>
                <a:sym typeface="Calibri"/>
              </a:rPr>
              <a:t>release</a:t>
            </a:r>
            <a:r>
              <a:rPr lang="tr-TR" sz="1100">
                <a:solidFill>
                  <a:srgbClr val="000000"/>
                </a:solidFill>
                <a:latin typeface="Calibri"/>
                <a:ea typeface="Calibri"/>
                <a:cs typeface="Calibri"/>
                <a:sym typeface="Calibri"/>
              </a:rPr>
              <a:t> branch </a:t>
            </a:r>
            <a:endParaRPr sz="1100">
              <a:solidFill>
                <a:srgbClr val="000000"/>
              </a:solidFill>
              <a:latin typeface="Calibri"/>
              <a:ea typeface="Calibri"/>
              <a:cs typeface="Calibri"/>
              <a:sym typeface="Calibri"/>
            </a:endParaRPr>
          </a:p>
          <a:p>
            <a:pPr indent="0" lvl="0" marL="0" rtl="0" algn="l">
              <a:spcBef>
                <a:spcPts val="600"/>
              </a:spcBef>
              <a:spcAft>
                <a:spcPts val="0"/>
              </a:spcAft>
              <a:buNone/>
            </a:pPr>
            <a:r>
              <a:rPr lang="tr-TR" sz="1100">
                <a:solidFill>
                  <a:srgbClr val="000000"/>
                </a:solidFill>
                <a:latin typeface="Calibri"/>
                <a:ea typeface="Calibri"/>
                <a:cs typeface="Calibri"/>
                <a:sym typeface="Calibri"/>
              </a:rPr>
              <a:t>Closes pull request and deletes feature-1 branch</a:t>
            </a:r>
            <a:endParaRPr sz="1100">
              <a:solidFill>
                <a:srgbClr val="000000"/>
              </a:solidFill>
              <a:latin typeface="Calibri"/>
              <a:ea typeface="Calibri"/>
              <a:cs typeface="Calibri"/>
              <a:sym typeface="Calibri"/>
            </a:endParaRPr>
          </a:p>
        </p:txBody>
      </p:sp>
      <p:sp>
        <p:nvSpPr>
          <p:cNvPr id="1845" name="Google Shape;1845;p88"/>
          <p:cNvSpPr txBox="1"/>
          <p:nvPr/>
        </p:nvSpPr>
        <p:spPr>
          <a:xfrm>
            <a:off x="2340825" y="32775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pic>
        <p:nvPicPr>
          <p:cNvPr id="1846" name="Google Shape;1846;p88"/>
          <p:cNvPicPr preferRelativeResize="0"/>
          <p:nvPr/>
        </p:nvPicPr>
        <p:blipFill>
          <a:blip r:embed="rId4">
            <a:alphaModFix/>
          </a:blip>
          <a:stretch>
            <a:fillRect/>
          </a:stretch>
        </p:blipFill>
        <p:spPr>
          <a:xfrm>
            <a:off x="4180575" y="3570425"/>
            <a:ext cx="346925" cy="346925"/>
          </a:xfrm>
          <a:prstGeom prst="rect">
            <a:avLst/>
          </a:prstGeom>
          <a:noFill/>
          <a:ln>
            <a:noFill/>
          </a:ln>
        </p:spPr>
      </p:pic>
      <p:sp>
        <p:nvSpPr>
          <p:cNvPr id="1847" name="Google Shape;1847;p88"/>
          <p:cNvSpPr txBox="1"/>
          <p:nvPr/>
        </p:nvSpPr>
        <p:spPr>
          <a:xfrm>
            <a:off x="5421725" y="4358550"/>
            <a:ext cx="28242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New feature implemented !</a:t>
            </a:r>
            <a:endParaRPr b="1">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6"/>
          <p:cNvSpPr txBox="1"/>
          <p:nvPr>
            <p:ph type="title"/>
          </p:nvPr>
        </p:nvSpPr>
        <p:spPr>
          <a:xfrm>
            <a:off x="457200" y="192650"/>
            <a:ext cx="81543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sz="4300">
                <a:solidFill>
                  <a:srgbClr val="429ED4"/>
                </a:solidFill>
                <a:latin typeface="Calibri"/>
                <a:ea typeface="Calibri"/>
                <a:cs typeface="Calibri"/>
                <a:sym typeface="Calibri"/>
              </a:rPr>
              <a:t>Version Control Systems let us to;</a:t>
            </a:r>
            <a:endParaRPr b="1" sz="4300">
              <a:solidFill>
                <a:srgbClr val="429ED4"/>
              </a:solidFill>
              <a:latin typeface="Calibri"/>
              <a:ea typeface="Calibri"/>
              <a:cs typeface="Calibri"/>
              <a:sym typeface="Calibri"/>
            </a:endParaRPr>
          </a:p>
        </p:txBody>
      </p:sp>
      <p:sp>
        <p:nvSpPr>
          <p:cNvPr id="426" name="Google Shape;426;p26"/>
          <p:cNvSpPr txBox="1"/>
          <p:nvPr>
            <p:ph idx="1" type="body"/>
          </p:nvPr>
        </p:nvSpPr>
        <p:spPr>
          <a:xfrm>
            <a:off x="523300" y="761850"/>
            <a:ext cx="7638300" cy="33150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Track changes on files </a:t>
            </a:r>
            <a:r>
              <a:rPr lang="tr-TR" sz="2400">
                <a:solidFill>
                  <a:srgbClr val="666666"/>
                </a:solidFill>
                <a:latin typeface="Calibri"/>
                <a:ea typeface="Calibri"/>
                <a:cs typeface="Calibri"/>
                <a:sym typeface="Calibri"/>
              </a:rPr>
              <a:t> (text </a:t>
            </a:r>
            <a:r>
              <a:rPr lang="tr-TR" sz="2400">
                <a:solidFill>
                  <a:srgbClr val="666666"/>
                </a:solidFill>
                <a:latin typeface="Calibri"/>
                <a:ea typeface="Calibri"/>
                <a:cs typeface="Calibri"/>
                <a:sym typeface="Calibri"/>
              </a:rPr>
              <a:t>/ source code files) for you</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Unlimited Undo / Redo</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Time Travel</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Collaborative development environment</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Compare and Share Responsibility</a:t>
            </a:r>
            <a:endParaRPr sz="2400">
              <a:solidFill>
                <a:srgbClr val="666666"/>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What chan</a:t>
            </a:r>
            <a:r>
              <a:rPr lang="tr-TR" sz="2400">
                <a:solidFill>
                  <a:srgbClr val="666666"/>
                </a:solidFill>
                <a:latin typeface="Calibri"/>
                <a:ea typeface="Calibri"/>
                <a:cs typeface="Calibri"/>
                <a:sym typeface="Calibri"/>
              </a:rPr>
              <a:t>ged</a:t>
            </a:r>
            <a:endParaRPr sz="2400">
              <a:solidFill>
                <a:srgbClr val="666666"/>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When it changed</a:t>
            </a:r>
            <a:endParaRPr sz="2400">
              <a:solidFill>
                <a:srgbClr val="666666"/>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Why it changed</a:t>
            </a:r>
            <a:endParaRPr sz="2400">
              <a:solidFill>
                <a:srgbClr val="666666"/>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Who changed it</a:t>
            </a:r>
            <a:endParaRPr sz="2400">
              <a:solidFill>
                <a:srgbClr val="666666"/>
              </a:solidFill>
              <a:latin typeface="Calibri"/>
              <a:ea typeface="Calibri"/>
              <a:cs typeface="Calibri"/>
              <a:sym typeface="Calibri"/>
            </a:endParaRPr>
          </a:p>
        </p:txBody>
      </p:sp>
      <p:sp>
        <p:nvSpPr>
          <p:cNvPr id="427" name="Google Shape;427;p2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89"/>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Kahoot</a:t>
            </a:r>
            <a:endParaRPr b="1">
              <a:solidFill>
                <a:srgbClr val="429ED4"/>
              </a:solidFill>
              <a:latin typeface="Calibri"/>
              <a:ea typeface="Calibri"/>
              <a:cs typeface="Calibri"/>
              <a:sym typeface="Calibri"/>
            </a:endParaRPr>
          </a:p>
        </p:txBody>
      </p:sp>
      <p:sp>
        <p:nvSpPr>
          <p:cNvPr id="1853" name="Google Shape;1853;p8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854" name="Google Shape;1854;p89"/>
          <p:cNvSpPr txBox="1"/>
          <p:nvPr/>
        </p:nvSpPr>
        <p:spPr>
          <a:xfrm>
            <a:off x="1725025" y="2314025"/>
            <a:ext cx="6058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500">
                <a:latin typeface="Barlow"/>
                <a:ea typeface="Barlow"/>
                <a:cs typeface="Barlow"/>
                <a:sym typeface="Barlow"/>
              </a:rPr>
              <a:t>General Git Quiz</a:t>
            </a:r>
            <a:endParaRPr b="1" sz="2500">
              <a:latin typeface="Barlow"/>
              <a:ea typeface="Barlow"/>
              <a:cs typeface="Barlow"/>
              <a:sym typeface="Barlow"/>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90"/>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1860" name="Google Shape;1860;p90"/>
          <p:cNvSpPr txBox="1"/>
          <p:nvPr>
            <p:ph idx="1" type="body"/>
          </p:nvPr>
        </p:nvSpPr>
        <p:spPr>
          <a:xfrm>
            <a:off x="439200" y="1724550"/>
            <a:ext cx="8265600" cy="2277600"/>
          </a:xfrm>
          <a:prstGeom prst="rect">
            <a:avLst/>
          </a:prstGeom>
        </p:spPr>
        <p:txBody>
          <a:bodyPr anchorCtr="0" anchor="t" bIns="0" lIns="0" spcFirstLastPara="1" rIns="0" wrap="square" tIns="0">
            <a:noAutofit/>
          </a:bodyPr>
          <a:lstStyle/>
          <a:p>
            <a:pPr indent="0" lvl="0" marL="0" rtl="0" algn="ctr">
              <a:lnSpc>
                <a:spcPct val="98181"/>
              </a:lnSpc>
              <a:spcBef>
                <a:spcPts val="1000"/>
              </a:spcBef>
              <a:spcAft>
                <a:spcPts val="0"/>
              </a:spcAft>
              <a:buNone/>
            </a:pPr>
            <a:r>
              <a:rPr lang="tr-TR" sz="4800">
                <a:solidFill>
                  <a:srgbClr val="429ED4"/>
                </a:solidFill>
                <a:latin typeface="Calibri"/>
                <a:ea typeface="Calibri"/>
                <a:cs typeface="Calibri"/>
                <a:sym typeface="Calibri"/>
              </a:rPr>
              <a:t>Repo, Commit, Branch, Head</a:t>
            </a:r>
            <a:endParaRPr sz="4800">
              <a:solidFill>
                <a:srgbClr val="429ED4"/>
              </a:solidFill>
              <a:latin typeface="Calibri"/>
              <a:ea typeface="Calibri"/>
              <a:cs typeface="Calibri"/>
              <a:sym typeface="Calibri"/>
            </a:endParaRPr>
          </a:p>
          <a:p>
            <a:pPr indent="0" lvl="0" marL="0" rtl="0" algn="ctr">
              <a:lnSpc>
                <a:spcPct val="98181"/>
              </a:lnSpc>
              <a:spcBef>
                <a:spcPts val="1000"/>
              </a:spcBef>
              <a:spcAft>
                <a:spcPts val="0"/>
              </a:spcAft>
              <a:buNone/>
            </a:pPr>
            <a:r>
              <a:rPr lang="tr-TR" sz="3600">
                <a:solidFill>
                  <a:schemeClr val="accent4"/>
                </a:solidFill>
                <a:latin typeface="Calibri"/>
                <a:ea typeface="Calibri"/>
                <a:cs typeface="Calibri"/>
                <a:sym typeface="Calibri"/>
              </a:rPr>
              <a:t>What comes to you your mind when you hear this?</a:t>
            </a:r>
            <a:endParaRPr sz="3600">
              <a:solidFill>
                <a:schemeClr val="accent4"/>
              </a:solidFill>
              <a:latin typeface="Calibri"/>
              <a:ea typeface="Calibri"/>
              <a:cs typeface="Calibri"/>
              <a:sym typeface="Calibri"/>
            </a:endParaRPr>
          </a:p>
        </p:txBody>
      </p:sp>
      <p:sp>
        <p:nvSpPr>
          <p:cNvPr id="1861" name="Google Shape;1861;p9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1862" name="Google Shape;1862;p9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863" name="Google Shape;1863;p9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pic>
        <p:nvPicPr>
          <p:cNvPr id="1868" name="Google Shape;1868;p91"/>
          <p:cNvPicPr preferRelativeResize="0"/>
          <p:nvPr/>
        </p:nvPicPr>
        <p:blipFill>
          <a:blip r:embed="rId3">
            <a:alphaModFix/>
          </a:blip>
          <a:stretch>
            <a:fillRect/>
          </a:stretch>
        </p:blipFill>
        <p:spPr>
          <a:xfrm>
            <a:off x="2070725" y="582650"/>
            <a:ext cx="4927236" cy="2524700"/>
          </a:xfrm>
          <a:prstGeom prst="rect">
            <a:avLst/>
          </a:prstGeom>
          <a:noFill/>
          <a:ln>
            <a:noFill/>
          </a:ln>
        </p:spPr>
      </p:pic>
      <p:sp>
        <p:nvSpPr>
          <p:cNvPr id="1869" name="Google Shape;1869;p91"/>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Branches</a:t>
            </a:r>
            <a:endParaRPr b="1">
              <a:solidFill>
                <a:srgbClr val="429ED4"/>
              </a:solidFill>
              <a:latin typeface="Calibri"/>
              <a:ea typeface="Calibri"/>
              <a:cs typeface="Calibri"/>
              <a:sym typeface="Calibri"/>
            </a:endParaRPr>
          </a:p>
        </p:txBody>
      </p:sp>
      <p:sp>
        <p:nvSpPr>
          <p:cNvPr id="1870" name="Google Shape;1870;p91"/>
          <p:cNvSpPr txBox="1"/>
          <p:nvPr>
            <p:ph idx="1" type="body"/>
          </p:nvPr>
        </p:nvSpPr>
        <p:spPr>
          <a:xfrm>
            <a:off x="1801400" y="3269100"/>
            <a:ext cx="6538200" cy="1031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Production of the project lives on master branch</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Branches are reference to a commit</a:t>
            </a:r>
            <a:endParaRPr sz="2400">
              <a:solidFill>
                <a:srgbClr val="666666"/>
              </a:solidFill>
              <a:latin typeface="Calibri"/>
              <a:ea typeface="Calibri"/>
              <a:cs typeface="Calibri"/>
              <a:sym typeface="Calibri"/>
            </a:endParaRPr>
          </a:p>
        </p:txBody>
      </p:sp>
      <p:sp>
        <p:nvSpPr>
          <p:cNvPr id="1871" name="Google Shape;1871;p9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1872" name="Google Shape;1872;p91"/>
          <p:cNvPicPr preferRelativeResize="0"/>
          <p:nvPr/>
        </p:nvPicPr>
        <p:blipFill>
          <a:blip r:embed="rId4">
            <a:alphaModFix/>
          </a:blip>
          <a:stretch>
            <a:fillRect/>
          </a:stretch>
        </p:blipFill>
        <p:spPr>
          <a:xfrm>
            <a:off x="2615487" y="4299575"/>
            <a:ext cx="3913026" cy="50706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92"/>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Branches</a:t>
            </a:r>
            <a:endParaRPr b="1">
              <a:solidFill>
                <a:srgbClr val="429ED4"/>
              </a:solidFill>
              <a:latin typeface="Calibri"/>
              <a:ea typeface="Calibri"/>
              <a:cs typeface="Calibri"/>
              <a:sym typeface="Calibri"/>
            </a:endParaRPr>
          </a:p>
        </p:txBody>
      </p:sp>
      <p:sp>
        <p:nvSpPr>
          <p:cNvPr id="1878" name="Google Shape;1878;p9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879" name="Google Shape;1879;p92"/>
          <p:cNvSpPr txBox="1"/>
          <p:nvPr>
            <p:ph idx="1" type="body"/>
          </p:nvPr>
        </p:nvSpPr>
        <p:spPr>
          <a:xfrm>
            <a:off x="667450" y="686125"/>
            <a:ext cx="7717500" cy="40545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local branches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remote branches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-r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all branches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-a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93"/>
          <p:cNvSpPr txBox="1"/>
          <p:nvPr>
            <p:ph type="title"/>
          </p:nvPr>
        </p:nvSpPr>
        <p:spPr>
          <a:xfrm>
            <a:off x="457200" y="192650"/>
            <a:ext cx="8254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Creating/switching branches</a:t>
            </a:r>
            <a:endParaRPr b="1">
              <a:solidFill>
                <a:srgbClr val="429ED4"/>
              </a:solidFill>
              <a:latin typeface="Calibri"/>
              <a:ea typeface="Calibri"/>
              <a:cs typeface="Calibri"/>
              <a:sym typeface="Calibri"/>
            </a:endParaRPr>
          </a:p>
        </p:txBody>
      </p:sp>
      <p:sp>
        <p:nvSpPr>
          <p:cNvPr id="1885" name="Google Shape;1885;p9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886" name="Google Shape;1886;p93"/>
          <p:cNvSpPr txBox="1"/>
          <p:nvPr>
            <p:ph idx="1" type="body"/>
          </p:nvPr>
        </p:nvSpPr>
        <p:spPr>
          <a:xfrm>
            <a:off x="713250" y="1053975"/>
            <a:ext cx="7717500" cy="3623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create a new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switch to a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checkout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create a new branch and switch to that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checkout -b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94"/>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Deleting branches</a:t>
            </a:r>
            <a:endParaRPr b="1">
              <a:solidFill>
                <a:srgbClr val="429ED4"/>
              </a:solidFill>
              <a:latin typeface="Calibri"/>
              <a:ea typeface="Calibri"/>
              <a:cs typeface="Calibri"/>
              <a:sym typeface="Calibri"/>
            </a:endParaRPr>
          </a:p>
        </p:txBody>
      </p:sp>
      <p:sp>
        <p:nvSpPr>
          <p:cNvPr id="1892" name="Google Shape;1892;p9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893" name="Google Shape;1893;p94"/>
          <p:cNvSpPr txBox="1"/>
          <p:nvPr>
            <p:ph idx="1" type="body"/>
          </p:nvPr>
        </p:nvSpPr>
        <p:spPr>
          <a:xfrm>
            <a:off x="667450" y="1131325"/>
            <a:ext cx="7717500" cy="3552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delete a local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-d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b="1" lang="tr-TR" sz="3600">
                <a:solidFill>
                  <a:schemeClr val="lt1"/>
                </a:solidFill>
                <a:highlight>
                  <a:srgbClr val="434343"/>
                </a:highlight>
                <a:latin typeface="Calibri"/>
                <a:ea typeface="Calibri"/>
                <a:cs typeface="Calibri"/>
                <a:sym typeface="Calibri"/>
              </a:rPr>
              <a:t>    git branch -D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merge a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merge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95"/>
          <p:cNvSpPr txBox="1"/>
          <p:nvPr>
            <p:ph type="title"/>
          </p:nvPr>
        </p:nvSpPr>
        <p:spPr>
          <a:xfrm>
            <a:off x="457200" y="192650"/>
            <a:ext cx="82152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sz="4000">
                <a:solidFill>
                  <a:srgbClr val="429ED4"/>
                </a:solidFill>
                <a:latin typeface="Calibri"/>
                <a:ea typeface="Calibri"/>
                <a:cs typeface="Calibri"/>
                <a:sym typeface="Calibri"/>
              </a:rPr>
              <a:t>Connecting your local with remote</a:t>
            </a:r>
            <a:endParaRPr b="1" sz="4000">
              <a:solidFill>
                <a:srgbClr val="429ED4"/>
              </a:solidFill>
              <a:latin typeface="Calibri"/>
              <a:ea typeface="Calibri"/>
              <a:cs typeface="Calibri"/>
              <a:sym typeface="Calibri"/>
            </a:endParaRPr>
          </a:p>
        </p:txBody>
      </p:sp>
      <p:sp>
        <p:nvSpPr>
          <p:cNvPr id="1899" name="Google Shape;1899;p9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900" name="Google Shape;1900;p95"/>
          <p:cNvSpPr txBox="1"/>
          <p:nvPr>
            <p:ph idx="1" type="body"/>
          </p:nvPr>
        </p:nvSpPr>
        <p:spPr>
          <a:xfrm>
            <a:off x="667450" y="750325"/>
            <a:ext cx="7717500" cy="43932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connect to remote repo</a:t>
            </a:r>
            <a:endParaRPr sz="2400">
              <a:solidFill>
                <a:srgbClr val="666666"/>
              </a:solidFill>
              <a:latin typeface="Calibri"/>
              <a:ea typeface="Calibri"/>
              <a:cs typeface="Calibri"/>
              <a:sym typeface="Calibri"/>
            </a:endParaRPr>
          </a:p>
          <a:p>
            <a:pPr indent="0" lvl="0" marL="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remote add origin </a:t>
            </a:r>
            <a:r>
              <a:rPr b="1" lang="tr-TR" sz="3600">
                <a:solidFill>
                  <a:srgbClr val="FF9900"/>
                </a:solidFill>
                <a:highlight>
                  <a:srgbClr val="434343"/>
                </a:highlight>
                <a:latin typeface="Calibri"/>
                <a:ea typeface="Calibri"/>
                <a:cs typeface="Calibri"/>
                <a:sym typeface="Calibri"/>
              </a:rPr>
              <a:t>Repo address</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457200" lvl="0" marL="0" rtl="0" algn="l">
              <a:spcBef>
                <a:spcPts val="600"/>
              </a:spcBef>
              <a:spcAft>
                <a:spcPts val="0"/>
              </a:spcAft>
              <a:buNone/>
            </a:pPr>
            <a:r>
              <a:rPr lang="tr-TR" sz="2400">
                <a:solidFill>
                  <a:schemeClr val="accent4"/>
                </a:solidFill>
                <a:latin typeface="Calibri"/>
                <a:ea typeface="Calibri"/>
                <a:cs typeface="Calibri"/>
                <a:sym typeface="Calibri"/>
              </a:rPr>
              <a:t>origin = alias for your repo address</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first push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push -u origin master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marR="0" rtl="0" algn="l">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remove remote origin</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remote rm origin </a:t>
            </a:r>
            <a:r>
              <a:rPr b="1" lang="tr-TR" sz="3600">
                <a:solidFill>
                  <a:srgbClr val="434343"/>
                </a:solidFill>
                <a:highlight>
                  <a:srgbClr val="434343"/>
                </a:highlight>
                <a:latin typeface="Calibri"/>
                <a:ea typeface="Calibri"/>
                <a:cs typeface="Calibri"/>
                <a:sym typeface="Calibri"/>
              </a:rPr>
              <a:t>t</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96"/>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Remote Repository</a:t>
            </a:r>
            <a:endParaRPr b="1">
              <a:solidFill>
                <a:srgbClr val="429ED4"/>
              </a:solidFill>
              <a:latin typeface="Calibri"/>
              <a:ea typeface="Calibri"/>
              <a:cs typeface="Calibri"/>
              <a:sym typeface="Calibri"/>
            </a:endParaRPr>
          </a:p>
        </p:txBody>
      </p:sp>
      <p:sp>
        <p:nvSpPr>
          <p:cNvPr id="1906" name="Google Shape;1906;p96"/>
          <p:cNvSpPr txBox="1"/>
          <p:nvPr>
            <p:ph idx="1" type="body"/>
          </p:nvPr>
        </p:nvSpPr>
        <p:spPr>
          <a:xfrm>
            <a:off x="523300" y="1523850"/>
            <a:ext cx="8088300" cy="3052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Act of copying a repository from remote server to your local machine is called </a:t>
            </a:r>
            <a:r>
              <a:rPr b="1" lang="tr-TR" sz="2400">
                <a:solidFill>
                  <a:schemeClr val="accent4"/>
                </a:solidFill>
                <a:latin typeface="Calibri"/>
                <a:ea typeface="Calibri"/>
                <a:cs typeface="Calibri"/>
                <a:sym typeface="Calibri"/>
              </a:rPr>
              <a:t>cloning</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Cloning allows team to work together</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Downloading commits from others : </a:t>
            </a:r>
            <a:r>
              <a:rPr b="1" lang="tr-TR" sz="2400">
                <a:solidFill>
                  <a:schemeClr val="accent4"/>
                </a:solidFill>
                <a:latin typeface="Calibri"/>
                <a:ea typeface="Calibri"/>
                <a:cs typeface="Calibri"/>
                <a:sym typeface="Calibri"/>
              </a:rPr>
              <a:t>fetch, merge</a:t>
            </a:r>
            <a:endParaRPr b="1" sz="2400">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Downloading commits from others : </a:t>
            </a:r>
            <a:r>
              <a:rPr b="1" lang="tr-TR" sz="2400">
                <a:solidFill>
                  <a:schemeClr val="accent4"/>
                </a:solidFill>
                <a:latin typeface="Calibri"/>
                <a:ea typeface="Calibri"/>
                <a:cs typeface="Calibri"/>
                <a:sym typeface="Calibri"/>
              </a:rPr>
              <a:t>pull (fetch + merge)</a:t>
            </a:r>
            <a:endParaRPr b="1" sz="2400">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Uploading your commits (local changes) to remote : </a:t>
            </a:r>
            <a:r>
              <a:rPr b="1" lang="tr-TR" sz="2400">
                <a:solidFill>
                  <a:schemeClr val="accent4"/>
                </a:solidFill>
                <a:latin typeface="Calibri"/>
                <a:ea typeface="Calibri"/>
                <a:cs typeface="Calibri"/>
                <a:sym typeface="Calibri"/>
              </a:rPr>
              <a:t>push</a:t>
            </a:r>
            <a:endParaRPr b="1" sz="2400">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Copying from remote to remote : </a:t>
            </a:r>
            <a:r>
              <a:rPr b="1" lang="tr-TR" sz="2400">
                <a:solidFill>
                  <a:schemeClr val="accent4"/>
                </a:solidFill>
                <a:latin typeface="Calibri"/>
                <a:ea typeface="Calibri"/>
                <a:cs typeface="Calibri"/>
                <a:sym typeface="Calibri"/>
              </a:rPr>
              <a:t>fork</a:t>
            </a:r>
            <a:endParaRPr b="1" sz="2400">
              <a:solidFill>
                <a:schemeClr val="accent4"/>
              </a:solidFill>
              <a:latin typeface="Calibri"/>
              <a:ea typeface="Calibri"/>
              <a:cs typeface="Calibri"/>
              <a:sym typeface="Calibri"/>
            </a:endParaRPr>
          </a:p>
        </p:txBody>
      </p:sp>
      <p:sp>
        <p:nvSpPr>
          <p:cNvPr id="1907" name="Google Shape;1907;p9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97"/>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Kahoot</a:t>
            </a:r>
            <a:endParaRPr b="1">
              <a:solidFill>
                <a:srgbClr val="429ED4"/>
              </a:solidFill>
              <a:latin typeface="Calibri"/>
              <a:ea typeface="Calibri"/>
              <a:cs typeface="Calibri"/>
              <a:sym typeface="Calibri"/>
            </a:endParaRPr>
          </a:p>
        </p:txBody>
      </p:sp>
      <p:sp>
        <p:nvSpPr>
          <p:cNvPr id="1913" name="Google Shape;1913;p9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914" name="Google Shape;1914;p97"/>
          <p:cNvSpPr txBox="1"/>
          <p:nvPr/>
        </p:nvSpPr>
        <p:spPr>
          <a:xfrm>
            <a:off x="1725025" y="2314025"/>
            <a:ext cx="6058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500">
                <a:latin typeface="Barlow"/>
                <a:ea typeface="Barlow"/>
                <a:cs typeface="Barlow"/>
                <a:sym typeface="Barlow"/>
              </a:rPr>
              <a:t>Git and Github terminology</a:t>
            </a:r>
            <a:endParaRPr b="1" sz="2500">
              <a:latin typeface="Barlow"/>
              <a:ea typeface="Barlow"/>
              <a:cs typeface="Barlow"/>
              <a:sym typeface="Barlow"/>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98"/>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Merge</a:t>
            </a:r>
            <a:endParaRPr b="1">
              <a:solidFill>
                <a:srgbClr val="429ED4"/>
              </a:solidFill>
              <a:latin typeface="Calibri"/>
              <a:ea typeface="Calibri"/>
              <a:cs typeface="Calibri"/>
              <a:sym typeface="Calibri"/>
            </a:endParaRPr>
          </a:p>
        </p:txBody>
      </p:sp>
      <p:sp>
        <p:nvSpPr>
          <p:cNvPr id="1920" name="Google Shape;1920;p98"/>
          <p:cNvSpPr txBox="1"/>
          <p:nvPr>
            <p:ph idx="1" type="body"/>
          </p:nvPr>
        </p:nvSpPr>
        <p:spPr>
          <a:xfrm>
            <a:off x="490200" y="1013625"/>
            <a:ext cx="8088300" cy="1317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You </a:t>
            </a:r>
            <a:r>
              <a:rPr b="1" lang="tr-TR" sz="2400">
                <a:solidFill>
                  <a:srgbClr val="666666"/>
                </a:solidFill>
                <a:latin typeface="Calibri"/>
                <a:ea typeface="Calibri"/>
                <a:cs typeface="Calibri"/>
                <a:sym typeface="Calibri"/>
              </a:rPr>
              <a:t>merge </a:t>
            </a:r>
            <a:r>
              <a:rPr lang="tr-TR" sz="2400">
                <a:solidFill>
                  <a:srgbClr val="666666"/>
                </a:solidFill>
                <a:latin typeface="Calibri"/>
                <a:ea typeface="Calibri"/>
                <a:cs typeface="Calibri"/>
                <a:sym typeface="Calibri"/>
              </a:rPr>
              <a:t>a pull request into the upstream branch when work is completed. Anyone with push access to the repository can complete the merge.</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1921" name="Google Shape;1921;p9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1922" name="Google Shape;1922;p98"/>
          <p:cNvPicPr preferRelativeResize="0"/>
          <p:nvPr/>
        </p:nvPicPr>
        <p:blipFill>
          <a:blip r:embed="rId3">
            <a:alphaModFix/>
          </a:blip>
          <a:stretch>
            <a:fillRect/>
          </a:stretch>
        </p:blipFill>
        <p:spPr>
          <a:xfrm>
            <a:off x="197800" y="2477400"/>
            <a:ext cx="8673101" cy="2182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7"/>
          <p:cNvSpPr txBox="1"/>
          <p:nvPr>
            <p:ph type="title"/>
          </p:nvPr>
        </p:nvSpPr>
        <p:spPr>
          <a:xfrm>
            <a:off x="457200" y="192650"/>
            <a:ext cx="81981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Why do we need Git?</a:t>
            </a:r>
            <a:endParaRPr b="1">
              <a:solidFill>
                <a:srgbClr val="429ED4"/>
              </a:solidFill>
              <a:latin typeface="Calibri"/>
              <a:ea typeface="Calibri"/>
              <a:cs typeface="Calibri"/>
              <a:sym typeface="Calibri"/>
            </a:endParaRPr>
          </a:p>
        </p:txBody>
      </p:sp>
      <p:sp>
        <p:nvSpPr>
          <p:cNvPr id="433" name="Google Shape;433;p27"/>
          <p:cNvSpPr txBox="1"/>
          <p:nvPr>
            <p:ph idx="1" type="body"/>
          </p:nvPr>
        </p:nvSpPr>
        <p:spPr>
          <a:xfrm>
            <a:off x="501500" y="1508650"/>
            <a:ext cx="6605700" cy="2562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Backup/Archive/Versioning/History</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Undo Changes</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Comparing</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Collaboration and Teamwork</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Code Review</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Sharing Responsibility</a:t>
            </a:r>
            <a:endParaRPr sz="2400">
              <a:solidFill>
                <a:srgbClr val="666666"/>
              </a:solidFill>
              <a:latin typeface="Calibri"/>
              <a:ea typeface="Calibri"/>
              <a:cs typeface="Calibri"/>
              <a:sym typeface="Calibri"/>
            </a:endParaRPr>
          </a:p>
        </p:txBody>
      </p:sp>
      <p:sp>
        <p:nvSpPr>
          <p:cNvPr id="434" name="Google Shape;434;p2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99"/>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Merge Conflict</a:t>
            </a:r>
            <a:endParaRPr b="1">
              <a:solidFill>
                <a:srgbClr val="429ED4"/>
              </a:solidFill>
              <a:latin typeface="Calibri"/>
              <a:ea typeface="Calibri"/>
              <a:cs typeface="Calibri"/>
              <a:sym typeface="Calibri"/>
            </a:endParaRPr>
          </a:p>
        </p:txBody>
      </p:sp>
      <p:sp>
        <p:nvSpPr>
          <p:cNvPr id="1928" name="Google Shape;1928;p99"/>
          <p:cNvSpPr txBox="1"/>
          <p:nvPr>
            <p:ph idx="1" type="body"/>
          </p:nvPr>
        </p:nvSpPr>
        <p:spPr>
          <a:xfrm>
            <a:off x="490200" y="1013625"/>
            <a:ext cx="8088300" cy="1317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b="1" lang="tr-TR" sz="2400">
                <a:solidFill>
                  <a:srgbClr val="666666"/>
                </a:solidFill>
                <a:latin typeface="Calibri"/>
                <a:ea typeface="Calibri"/>
                <a:cs typeface="Calibri"/>
                <a:sym typeface="Calibri"/>
              </a:rPr>
              <a:t>Merge conflicts</a:t>
            </a:r>
            <a:r>
              <a:rPr lang="tr-TR" sz="2400">
                <a:solidFill>
                  <a:srgbClr val="666666"/>
                </a:solidFill>
                <a:latin typeface="Calibri"/>
                <a:ea typeface="Calibri"/>
                <a:cs typeface="Calibri"/>
                <a:sym typeface="Calibri"/>
              </a:rPr>
              <a:t> happen when you merge branches that have competing commits, and GitHub needs your help to decide which changes to incorporate in the final merge.</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1929" name="Google Shape;1929;p9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1930" name="Google Shape;1930;p99"/>
          <p:cNvPicPr preferRelativeResize="0"/>
          <p:nvPr/>
        </p:nvPicPr>
        <p:blipFill>
          <a:blip r:embed="rId3">
            <a:alphaModFix/>
          </a:blip>
          <a:stretch>
            <a:fillRect/>
          </a:stretch>
        </p:blipFill>
        <p:spPr>
          <a:xfrm>
            <a:off x="1843213" y="2427175"/>
            <a:ext cx="5382280" cy="25071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00"/>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Merge - Rebase</a:t>
            </a:r>
            <a:endParaRPr b="1">
              <a:solidFill>
                <a:srgbClr val="429ED4"/>
              </a:solidFill>
              <a:latin typeface="Calibri"/>
              <a:ea typeface="Calibri"/>
              <a:cs typeface="Calibri"/>
              <a:sym typeface="Calibri"/>
            </a:endParaRPr>
          </a:p>
        </p:txBody>
      </p:sp>
      <p:sp>
        <p:nvSpPr>
          <p:cNvPr id="1936" name="Google Shape;1936;p10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937" name="Google Shape;1937;p100"/>
          <p:cNvSpPr txBox="1"/>
          <p:nvPr>
            <p:ph idx="1" type="body"/>
          </p:nvPr>
        </p:nvSpPr>
        <p:spPr>
          <a:xfrm>
            <a:off x="667450" y="1131325"/>
            <a:ext cx="7717500" cy="3552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merge a branch</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merge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rebase a branch</a:t>
            </a:r>
            <a:endParaRPr sz="2400">
              <a:solidFill>
                <a:srgbClr val="666666"/>
              </a:solidFill>
              <a:latin typeface="Calibri"/>
              <a:ea typeface="Calibri"/>
              <a:cs typeface="Calibri"/>
              <a:sym typeface="Calibri"/>
            </a:endParaRPr>
          </a:p>
          <a:p>
            <a:pPr indent="-464399"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rebase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01"/>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Merge - Rebase</a:t>
            </a:r>
            <a:endParaRPr b="1">
              <a:solidFill>
                <a:srgbClr val="429ED4"/>
              </a:solidFill>
              <a:latin typeface="Calibri"/>
              <a:ea typeface="Calibri"/>
              <a:cs typeface="Calibri"/>
              <a:sym typeface="Calibri"/>
            </a:endParaRPr>
          </a:p>
        </p:txBody>
      </p:sp>
      <p:sp>
        <p:nvSpPr>
          <p:cNvPr id="1943" name="Google Shape;1943;p10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944" name="Google Shape;1944;p101"/>
          <p:cNvSpPr txBox="1"/>
          <p:nvPr>
            <p:ph idx="1" type="body"/>
          </p:nvPr>
        </p:nvSpPr>
        <p:spPr>
          <a:xfrm>
            <a:off x="845863" y="3881575"/>
            <a:ext cx="2628300" cy="593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merge a branch</a:t>
            </a:r>
            <a:endParaRPr sz="2400">
              <a:solidFill>
                <a:srgbClr val="666666"/>
              </a:solidFill>
              <a:latin typeface="Calibri"/>
              <a:ea typeface="Calibri"/>
              <a:cs typeface="Calibri"/>
              <a:sym typeface="Calibri"/>
            </a:endParaRPr>
          </a:p>
          <a:p>
            <a:pPr indent="0" lvl="0" marL="0" rtl="0" algn="l">
              <a:spcBef>
                <a:spcPts val="600"/>
              </a:spcBef>
              <a:spcAft>
                <a:spcPts val="0"/>
              </a:spcAft>
              <a:buNone/>
            </a:pPr>
            <a:r>
              <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
        <p:nvSpPr>
          <p:cNvPr id="1945" name="Google Shape;1945;p101"/>
          <p:cNvSpPr txBox="1"/>
          <p:nvPr>
            <p:ph idx="1" type="body"/>
          </p:nvPr>
        </p:nvSpPr>
        <p:spPr>
          <a:xfrm>
            <a:off x="5415238" y="3881575"/>
            <a:ext cx="2874900" cy="593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rebase a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pic>
        <p:nvPicPr>
          <p:cNvPr id="1946" name="Google Shape;1946;p101"/>
          <p:cNvPicPr preferRelativeResize="0"/>
          <p:nvPr/>
        </p:nvPicPr>
        <p:blipFill rotWithShape="1">
          <a:blip r:embed="rId3">
            <a:alphaModFix/>
          </a:blip>
          <a:srcRect b="6096" l="17804" r="17357" t="26234"/>
          <a:stretch/>
        </p:blipFill>
        <p:spPr>
          <a:xfrm>
            <a:off x="4518288" y="1048950"/>
            <a:ext cx="4516426" cy="2651300"/>
          </a:xfrm>
          <a:prstGeom prst="rect">
            <a:avLst/>
          </a:prstGeom>
          <a:noFill/>
          <a:ln>
            <a:noFill/>
          </a:ln>
        </p:spPr>
      </p:pic>
      <p:pic>
        <p:nvPicPr>
          <p:cNvPr id="1947" name="Google Shape;1947;p101"/>
          <p:cNvPicPr preferRelativeResize="0"/>
          <p:nvPr/>
        </p:nvPicPr>
        <p:blipFill rotWithShape="1">
          <a:blip r:embed="rId4">
            <a:alphaModFix/>
          </a:blip>
          <a:srcRect b="6017" l="19964" r="20968" t="23762"/>
          <a:stretch/>
        </p:blipFill>
        <p:spPr>
          <a:xfrm>
            <a:off x="303400" y="1048946"/>
            <a:ext cx="3964795" cy="26513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102"/>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Cherry Pick</a:t>
            </a:r>
            <a:endParaRPr b="1">
              <a:solidFill>
                <a:srgbClr val="429ED4"/>
              </a:solidFill>
              <a:latin typeface="Calibri"/>
              <a:ea typeface="Calibri"/>
              <a:cs typeface="Calibri"/>
              <a:sym typeface="Calibri"/>
            </a:endParaRPr>
          </a:p>
        </p:txBody>
      </p:sp>
      <p:sp>
        <p:nvSpPr>
          <p:cNvPr id="1953" name="Google Shape;1953;p10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954" name="Google Shape;1954;p102"/>
          <p:cNvSpPr txBox="1"/>
          <p:nvPr>
            <p:ph idx="1" type="body"/>
          </p:nvPr>
        </p:nvSpPr>
        <p:spPr>
          <a:xfrm>
            <a:off x="667450" y="1131325"/>
            <a:ext cx="7717500" cy="827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cherry-pick </a:t>
            </a:r>
            <a:r>
              <a:rPr b="1" lang="tr-TR" sz="3600">
                <a:solidFill>
                  <a:srgbClr val="FF9900"/>
                </a:solidFill>
                <a:highlight>
                  <a:srgbClr val="434343"/>
                </a:highlight>
                <a:latin typeface="Calibri"/>
                <a:ea typeface="Calibri"/>
                <a:cs typeface="Calibri"/>
                <a:sym typeface="Calibri"/>
              </a:rPr>
              <a:t>commitSha</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pic>
        <p:nvPicPr>
          <p:cNvPr id="1955" name="Google Shape;1955;p102"/>
          <p:cNvPicPr preferRelativeResize="0"/>
          <p:nvPr/>
        </p:nvPicPr>
        <p:blipFill rotWithShape="1">
          <a:blip r:embed="rId3">
            <a:alphaModFix/>
          </a:blip>
          <a:srcRect b="36356" l="41667" r="31979" t="44134"/>
          <a:stretch/>
        </p:blipFill>
        <p:spPr>
          <a:xfrm>
            <a:off x="149725" y="2130339"/>
            <a:ext cx="3679973" cy="1532436"/>
          </a:xfrm>
          <a:prstGeom prst="rect">
            <a:avLst/>
          </a:prstGeom>
          <a:noFill/>
          <a:ln>
            <a:noFill/>
          </a:ln>
        </p:spPr>
      </p:pic>
      <p:pic>
        <p:nvPicPr>
          <p:cNvPr id="1956" name="Google Shape;1956;p102"/>
          <p:cNvPicPr preferRelativeResize="0"/>
          <p:nvPr/>
        </p:nvPicPr>
        <p:blipFill rotWithShape="1">
          <a:blip r:embed="rId4">
            <a:alphaModFix/>
          </a:blip>
          <a:srcRect b="31395" l="41495" r="29616" t="50025"/>
          <a:stretch/>
        </p:blipFill>
        <p:spPr>
          <a:xfrm>
            <a:off x="4810766" y="2130350"/>
            <a:ext cx="4235683" cy="1532426"/>
          </a:xfrm>
          <a:prstGeom prst="rect">
            <a:avLst/>
          </a:prstGeom>
          <a:noFill/>
          <a:ln>
            <a:noFill/>
          </a:ln>
        </p:spPr>
      </p:pic>
      <p:cxnSp>
        <p:nvCxnSpPr>
          <p:cNvPr id="1957" name="Google Shape;1957;p102"/>
          <p:cNvCxnSpPr/>
          <p:nvPr/>
        </p:nvCxnSpPr>
        <p:spPr>
          <a:xfrm>
            <a:off x="4054325" y="2938125"/>
            <a:ext cx="620400" cy="0"/>
          </a:xfrm>
          <a:prstGeom prst="straightConnector1">
            <a:avLst/>
          </a:prstGeom>
          <a:noFill/>
          <a:ln cap="flat" cmpd="sng" w="38100">
            <a:solidFill>
              <a:srgbClr val="FF0000"/>
            </a:solidFill>
            <a:prstDash val="solid"/>
            <a:round/>
            <a:headEnd len="med" w="med" type="none"/>
            <a:tailEnd len="med" w="med" type="stealth"/>
          </a:ln>
        </p:spPr>
      </p:cxnSp>
      <p:sp>
        <p:nvSpPr>
          <p:cNvPr id="1958" name="Google Shape;1958;p102"/>
          <p:cNvSpPr txBox="1"/>
          <p:nvPr/>
        </p:nvSpPr>
        <p:spPr>
          <a:xfrm>
            <a:off x="234625" y="3739025"/>
            <a:ext cx="2578800" cy="704100"/>
          </a:xfrm>
          <a:prstGeom prst="rect">
            <a:avLst/>
          </a:prstGeom>
          <a:noFill/>
          <a:ln>
            <a:noFill/>
          </a:ln>
        </p:spPr>
        <p:txBody>
          <a:bodyPr anchorCtr="0" anchor="t" bIns="91425" lIns="91425" spcFirstLastPara="1" rIns="91425" wrap="square" tIns="91425">
            <a:noAutofit/>
          </a:bodyPr>
          <a:lstStyle/>
          <a:p>
            <a:pPr indent="0" lvl="0" marL="457200" rtl="0" algn="l">
              <a:lnSpc>
                <a:spcPct val="110000"/>
              </a:lnSpc>
              <a:spcBef>
                <a:spcPts val="600"/>
              </a:spcBef>
              <a:spcAft>
                <a:spcPts val="0"/>
              </a:spcAft>
              <a:buNone/>
            </a:pPr>
            <a:r>
              <a:rPr lang="tr-TR" sz="2400">
                <a:solidFill>
                  <a:srgbClr val="666666"/>
                </a:solidFill>
                <a:latin typeface="Calibri"/>
                <a:ea typeface="Calibri"/>
                <a:cs typeface="Calibri"/>
                <a:sym typeface="Calibri"/>
              </a:rPr>
              <a:t>git cherry-pick f  </a:t>
            </a:r>
            <a:endParaRPr sz="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103"/>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1964" name="Google Shape;1964;p103"/>
          <p:cNvSpPr txBox="1"/>
          <p:nvPr>
            <p:ph idx="1" type="body"/>
          </p:nvPr>
        </p:nvSpPr>
        <p:spPr>
          <a:xfrm>
            <a:off x="439200" y="1724550"/>
            <a:ext cx="8265600" cy="2277600"/>
          </a:xfrm>
          <a:prstGeom prst="rect">
            <a:avLst/>
          </a:prstGeom>
        </p:spPr>
        <p:txBody>
          <a:bodyPr anchorCtr="0" anchor="t" bIns="0" lIns="0" spcFirstLastPara="1" rIns="0" wrap="square" tIns="0">
            <a:noAutofit/>
          </a:bodyPr>
          <a:lstStyle/>
          <a:p>
            <a:pPr indent="0" lvl="0" marL="0" rtl="0" algn="ctr">
              <a:lnSpc>
                <a:spcPct val="98181"/>
              </a:lnSpc>
              <a:spcBef>
                <a:spcPts val="1000"/>
              </a:spcBef>
              <a:spcAft>
                <a:spcPts val="0"/>
              </a:spcAft>
              <a:buNone/>
            </a:pPr>
            <a:r>
              <a:rPr lang="tr-TR" sz="4800">
                <a:solidFill>
                  <a:srgbClr val="429ED4"/>
                </a:solidFill>
                <a:latin typeface="Calibri"/>
                <a:ea typeface="Calibri"/>
                <a:cs typeface="Calibri"/>
                <a:sym typeface="Calibri"/>
              </a:rPr>
              <a:t>Branch, Head</a:t>
            </a:r>
            <a:endParaRPr sz="4800">
              <a:solidFill>
                <a:srgbClr val="429ED4"/>
              </a:solidFill>
              <a:latin typeface="Calibri"/>
              <a:ea typeface="Calibri"/>
              <a:cs typeface="Calibri"/>
              <a:sym typeface="Calibri"/>
            </a:endParaRPr>
          </a:p>
          <a:p>
            <a:pPr indent="0" lvl="0" marL="0" rtl="0" algn="ctr">
              <a:lnSpc>
                <a:spcPct val="98181"/>
              </a:lnSpc>
              <a:spcBef>
                <a:spcPts val="1000"/>
              </a:spcBef>
              <a:spcAft>
                <a:spcPts val="0"/>
              </a:spcAft>
              <a:buNone/>
            </a:pPr>
            <a:r>
              <a:rPr lang="tr-TR" sz="3600">
                <a:solidFill>
                  <a:schemeClr val="accent4"/>
                </a:solidFill>
                <a:latin typeface="Calibri"/>
                <a:ea typeface="Calibri"/>
                <a:cs typeface="Calibri"/>
                <a:sym typeface="Calibri"/>
              </a:rPr>
              <a:t>What comes to you your mind when you hear this?</a:t>
            </a:r>
            <a:endParaRPr sz="3600">
              <a:solidFill>
                <a:schemeClr val="accent4"/>
              </a:solidFill>
              <a:latin typeface="Calibri"/>
              <a:ea typeface="Calibri"/>
              <a:cs typeface="Calibri"/>
              <a:sym typeface="Calibri"/>
            </a:endParaRPr>
          </a:p>
        </p:txBody>
      </p:sp>
      <p:sp>
        <p:nvSpPr>
          <p:cNvPr id="1965" name="Google Shape;1965;p10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1966" name="Google Shape;1966;p10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967" name="Google Shape;1967;p10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0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973" name="Google Shape;1973;p10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1974" name="Google Shape;1974;p104"/>
          <p:cNvSpPr txBox="1"/>
          <p:nvPr/>
        </p:nvSpPr>
        <p:spPr>
          <a:xfrm>
            <a:off x="223875" y="895950"/>
            <a:ext cx="27891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solidFill>
                  <a:srgbClr val="FF9900"/>
                </a:solidFill>
                <a:latin typeface="Raleway"/>
                <a:ea typeface="Raleway"/>
                <a:cs typeface="Raleway"/>
                <a:sym typeface="Raleway"/>
              </a:rPr>
              <a:t>History Tracking</a:t>
            </a:r>
            <a:endParaRPr sz="2200">
              <a:solidFill>
                <a:srgbClr val="FF9900"/>
              </a:solidFill>
              <a:latin typeface="Raleway"/>
              <a:ea typeface="Raleway"/>
              <a:cs typeface="Raleway"/>
              <a:sym typeface="Raleway"/>
            </a:endParaRPr>
          </a:p>
          <a:p>
            <a:pPr indent="0" lvl="0" marL="1371600" rtl="0" algn="l">
              <a:spcBef>
                <a:spcPts val="0"/>
              </a:spcBef>
              <a:spcAft>
                <a:spcPts val="0"/>
              </a:spcAft>
              <a:buNone/>
            </a:pPr>
            <a:r>
              <a:t/>
            </a:r>
            <a:endParaRPr sz="2200">
              <a:latin typeface="Raleway"/>
              <a:ea typeface="Raleway"/>
              <a:cs typeface="Raleway"/>
              <a:sym typeface="Raleway"/>
            </a:endParaRPr>
          </a:p>
        </p:txBody>
      </p:sp>
      <p:sp>
        <p:nvSpPr>
          <p:cNvPr id="1975" name="Google Shape;1975;p104"/>
          <p:cNvSpPr txBox="1"/>
          <p:nvPr/>
        </p:nvSpPr>
        <p:spPr>
          <a:xfrm>
            <a:off x="1565025" y="4053250"/>
            <a:ext cx="5539200" cy="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4000">
                <a:solidFill>
                  <a:srgbClr val="666666"/>
                </a:solidFill>
                <a:latin typeface="Caveat"/>
                <a:ea typeface="Caveat"/>
                <a:cs typeface="Caveat"/>
                <a:sym typeface="Caveat"/>
              </a:rPr>
              <a:t>T i m e   a n d   V e r s i o n s</a:t>
            </a:r>
            <a:endParaRPr sz="4000">
              <a:solidFill>
                <a:srgbClr val="666666"/>
              </a:solidFill>
              <a:latin typeface="Caveat"/>
              <a:ea typeface="Caveat"/>
              <a:cs typeface="Caveat"/>
              <a:sym typeface="Caveat"/>
            </a:endParaRPr>
          </a:p>
        </p:txBody>
      </p:sp>
      <p:cxnSp>
        <p:nvCxnSpPr>
          <p:cNvPr id="1976" name="Google Shape;1976;p104"/>
          <p:cNvCxnSpPr/>
          <p:nvPr/>
        </p:nvCxnSpPr>
        <p:spPr>
          <a:xfrm flipH="1" rot="10800000">
            <a:off x="1459525" y="4176225"/>
            <a:ext cx="5873400" cy="17700"/>
          </a:xfrm>
          <a:prstGeom prst="straightConnector1">
            <a:avLst/>
          </a:prstGeom>
          <a:noFill/>
          <a:ln cap="flat" cmpd="sng" w="38100">
            <a:solidFill>
              <a:schemeClr val="dk2"/>
            </a:solidFill>
            <a:prstDash val="dot"/>
            <a:round/>
            <a:headEnd len="med" w="med" type="none"/>
            <a:tailEnd len="med" w="med" type="triangle"/>
          </a:ln>
        </p:spPr>
      </p:cxnSp>
      <p:grpSp>
        <p:nvGrpSpPr>
          <p:cNvPr id="1977" name="Google Shape;1977;p104"/>
          <p:cNvGrpSpPr/>
          <p:nvPr/>
        </p:nvGrpSpPr>
        <p:grpSpPr>
          <a:xfrm>
            <a:off x="6503400" y="1835200"/>
            <a:ext cx="360474" cy="2326550"/>
            <a:chOff x="6503400" y="1835200"/>
            <a:chExt cx="360474" cy="2326550"/>
          </a:xfrm>
        </p:grpSpPr>
        <p:sp>
          <p:nvSpPr>
            <p:cNvPr id="1978" name="Google Shape;1978;p104"/>
            <p:cNvSpPr txBox="1"/>
            <p:nvPr/>
          </p:nvSpPr>
          <p:spPr>
            <a:xfrm rot="-5400000">
              <a:off x="5914275" y="2869200"/>
              <a:ext cx="1530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t>Company logo</a:t>
              </a:r>
              <a:endParaRPr b="1"/>
            </a:p>
          </p:txBody>
        </p:sp>
        <p:cxnSp>
          <p:nvCxnSpPr>
            <p:cNvPr id="1979" name="Google Shape;1979;p104"/>
            <p:cNvCxnSpPr>
              <a:endCxn id="1978" idx="1"/>
            </p:cNvCxnSpPr>
            <p:nvPr/>
          </p:nvCxnSpPr>
          <p:spPr>
            <a:xfrm rot="10800000">
              <a:off x="6679275" y="3766050"/>
              <a:ext cx="8700" cy="395700"/>
            </a:xfrm>
            <a:prstGeom prst="straightConnector1">
              <a:avLst/>
            </a:prstGeom>
            <a:noFill/>
            <a:ln cap="flat" cmpd="sng" w="19050">
              <a:solidFill>
                <a:srgbClr val="000000"/>
              </a:solidFill>
              <a:prstDash val="solid"/>
              <a:round/>
              <a:headEnd len="med" w="med" type="none"/>
              <a:tailEnd len="med" w="med" type="none"/>
            </a:ln>
          </p:spPr>
        </p:cxnSp>
        <p:pic>
          <p:nvPicPr>
            <p:cNvPr id="1980" name="Google Shape;1980;p104"/>
            <p:cNvPicPr preferRelativeResize="0"/>
            <p:nvPr/>
          </p:nvPicPr>
          <p:blipFill rotWithShape="1">
            <a:blip r:embed="rId3">
              <a:alphaModFix/>
            </a:blip>
            <a:srcRect b="81107" l="36352" r="51616" t="2682"/>
            <a:stretch/>
          </p:blipFill>
          <p:spPr>
            <a:xfrm>
              <a:off x="6503400" y="1835200"/>
              <a:ext cx="360474" cy="468599"/>
            </a:xfrm>
            <a:prstGeom prst="rect">
              <a:avLst/>
            </a:prstGeom>
            <a:noFill/>
            <a:ln>
              <a:noFill/>
            </a:ln>
          </p:spPr>
        </p:pic>
      </p:grpSp>
      <p:grpSp>
        <p:nvGrpSpPr>
          <p:cNvPr id="1981" name="Google Shape;1981;p104"/>
          <p:cNvGrpSpPr/>
          <p:nvPr/>
        </p:nvGrpSpPr>
        <p:grpSpPr>
          <a:xfrm>
            <a:off x="5556825" y="1460300"/>
            <a:ext cx="360474" cy="2701450"/>
            <a:chOff x="5556825" y="1460300"/>
            <a:chExt cx="360474" cy="2701450"/>
          </a:xfrm>
        </p:grpSpPr>
        <p:sp>
          <p:nvSpPr>
            <p:cNvPr id="1982" name="Google Shape;1982;p104"/>
            <p:cNvSpPr txBox="1"/>
            <p:nvPr/>
          </p:nvSpPr>
          <p:spPr>
            <a:xfrm rot="-5400000">
              <a:off x="4761075" y="2706600"/>
              <a:ext cx="18552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t>Feature description</a:t>
              </a:r>
              <a:endParaRPr b="1"/>
            </a:p>
          </p:txBody>
        </p:sp>
        <p:cxnSp>
          <p:nvCxnSpPr>
            <p:cNvPr id="1983" name="Google Shape;1983;p104"/>
            <p:cNvCxnSpPr>
              <a:endCxn id="1982" idx="1"/>
            </p:cNvCxnSpPr>
            <p:nvPr/>
          </p:nvCxnSpPr>
          <p:spPr>
            <a:xfrm rot="10800000">
              <a:off x="5688675" y="3766050"/>
              <a:ext cx="8700" cy="395700"/>
            </a:xfrm>
            <a:prstGeom prst="straightConnector1">
              <a:avLst/>
            </a:prstGeom>
            <a:noFill/>
            <a:ln cap="flat" cmpd="sng" w="19050">
              <a:solidFill>
                <a:srgbClr val="000000"/>
              </a:solidFill>
              <a:prstDash val="solid"/>
              <a:round/>
              <a:headEnd len="med" w="med" type="none"/>
              <a:tailEnd len="med" w="med" type="none"/>
            </a:ln>
          </p:spPr>
        </p:cxnSp>
        <p:pic>
          <p:nvPicPr>
            <p:cNvPr id="1984" name="Google Shape;1984;p104"/>
            <p:cNvPicPr preferRelativeResize="0"/>
            <p:nvPr/>
          </p:nvPicPr>
          <p:blipFill rotWithShape="1">
            <a:blip r:embed="rId3">
              <a:alphaModFix/>
            </a:blip>
            <a:srcRect b="81107" l="36352" r="51616" t="2682"/>
            <a:stretch/>
          </p:blipFill>
          <p:spPr>
            <a:xfrm>
              <a:off x="5556825" y="1460300"/>
              <a:ext cx="360474" cy="468599"/>
            </a:xfrm>
            <a:prstGeom prst="rect">
              <a:avLst/>
            </a:prstGeom>
            <a:noFill/>
            <a:ln>
              <a:noFill/>
            </a:ln>
          </p:spPr>
        </p:pic>
      </p:grpSp>
      <p:grpSp>
        <p:nvGrpSpPr>
          <p:cNvPr id="1985" name="Google Shape;1985;p104"/>
          <p:cNvGrpSpPr/>
          <p:nvPr/>
        </p:nvGrpSpPr>
        <p:grpSpPr>
          <a:xfrm>
            <a:off x="4542025" y="1945950"/>
            <a:ext cx="360474" cy="2215800"/>
            <a:chOff x="4542025" y="1945950"/>
            <a:chExt cx="360474" cy="2215800"/>
          </a:xfrm>
        </p:grpSpPr>
        <p:sp>
          <p:nvSpPr>
            <p:cNvPr id="1986" name="Google Shape;1986;p104"/>
            <p:cNvSpPr txBox="1"/>
            <p:nvPr/>
          </p:nvSpPr>
          <p:spPr>
            <a:xfrm rot="-5400000">
              <a:off x="4012275" y="2948400"/>
              <a:ext cx="1371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t>Color change</a:t>
              </a:r>
              <a:endParaRPr b="1"/>
            </a:p>
          </p:txBody>
        </p:sp>
        <p:cxnSp>
          <p:nvCxnSpPr>
            <p:cNvPr id="1987" name="Google Shape;1987;p104"/>
            <p:cNvCxnSpPr>
              <a:endCxn id="1986" idx="1"/>
            </p:cNvCxnSpPr>
            <p:nvPr/>
          </p:nvCxnSpPr>
          <p:spPr>
            <a:xfrm rot="10800000">
              <a:off x="4698075" y="3766050"/>
              <a:ext cx="8700" cy="395700"/>
            </a:xfrm>
            <a:prstGeom prst="straightConnector1">
              <a:avLst/>
            </a:prstGeom>
            <a:noFill/>
            <a:ln cap="flat" cmpd="sng" w="19050">
              <a:solidFill>
                <a:srgbClr val="000000"/>
              </a:solidFill>
              <a:prstDash val="solid"/>
              <a:round/>
              <a:headEnd len="med" w="med" type="none"/>
              <a:tailEnd len="med" w="med" type="none"/>
            </a:ln>
          </p:spPr>
        </p:cxnSp>
        <p:pic>
          <p:nvPicPr>
            <p:cNvPr id="1988" name="Google Shape;1988;p104"/>
            <p:cNvPicPr preferRelativeResize="0"/>
            <p:nvPr/>
          </p:nvPicPr>
          <p:blipFill rotWithShape="1">
            <a:blip r:embed="rId3">
              <a:alphaModFix/>
            </a:blip>
            <a:srcRect b="81107" l="36352" r="51616" t="2682"/>
            <a:stretch/>
          </p:blipFill>
          <p:spPr>
            <a:xfrm>
              <a:off x="4542025" y="1945950"/>
              <a:ext cx="360474" cy="468599"/>
            </a:xfrm>
            <a:prstGeom prst="rect">
              <a:avLst/>
            </a:prstGeom>
            <a:noFill/>
            <a:ln>
              <a:noFill/>
            </a:ln>
          </p:spPr>
        </p:pic>
      </p:grpSp>
      <p:grpSp>
        <p:nvGrpSpPr>
          <p:cNvPr id="1989" name="Google Shape;1989;p104"/>
          <p:cNvGrpSpPr/>
          <p:nvPr/>
        </p:nvGrpSpPr>
        <p:grpSpPr>
          <a:xfrm>
            <a:off x="3527237" y="2048825"/>
            <a:ext cx="360474" cy="2112925"/>
            <a:chOff x="3527237" y="2048825"/>
            <a:chExt cx="360474" cy="2112925"/>
          </a:xfrm>
        </p:grpSpPr>
        <p:sp>
          <p:nvSpPr>
            <p:cNvPr id="1990" name="Google Shape;1990;p104"/>
            <p:cNvSpPr txBox="1"/>
            <p:nvPr/>
          </p:nvSpPr>
          <p:spPr>
            <a:xfrm rot="-5400000">
              <a:off x="3074475" y="3001200"/>
              <a:ext cx="1266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t>Grammar fix</a:t>
              </a:r>
              <a:endParaRPr b="1"/>
            </a:p>
          </p:txBody>
        </p:sp>
        <p:cxnSp>
          <p:nvCxnSpPr>
            <p:cNvPr id="1991" name="Google Shape;1991;p104"/>
            <p:cNvCxnSpPr>
              <a:endCxn id="1990" idx="1"/>
            </p:cNvCxnSpPr>
            <p:nvPr/>
          </p:nvCxnSpPr>
          <p:spPr>
            <a:xfrm rot="10800000">
              <a:off x="3707475" y="3766050"/>
              <a:ext cx="8700" cy="395700"/>
            </a:xfrm>
            <a:prstGeom prst="straightConnector1">
              <a:avLst/>
            </a:prstGeom>
            <a:noFill/>
            <a:ln cap="flat" cmpd="sng" w="19050">
              <a:solidFill>
                <a:srgbClr val="000000"/>
              </a:solidFill>
              <a:prstDash val="solid"/>
              <a:round/>
              <a:headEnd len="med" w="med" type="none"/>
              <a:tailEnd len="med" w="med" type="none"/>
            </a:ln>
          </p:spPr>
        </p:cxnSp>
        <p:pic>
          <p:nvPicPr>
            <p:cNvPr id="1992" name="Google Shape;1992;p104"/>
            <p:cNvPicPr preferRelativeResize="0"/>
            <p:nvPr/>
          </p:nvPicPr>
          <p:blipFill rotWithShape="1">
            <a:blip r:embed="rId3">
              <a:alphaModFix/>
            </a:blip>
            <a:srcRect b="81107" l="36352" r="51616" t="2682"/>
            <a:stretch/>
          </p:blipFill>
          <p:spPr>
            <a:xfrm>
              <a:off x="3527237" y="2048825"/>
              <a:ext cx="360474" cy="468599"/>
            </a:xfrm>
            <a:prstGeom prst="rect">
              <a:avLst/>
            </a:prstGeom>
            <a:noFill/>
            <a:ln>
              <a:noFill/>
            </a:ln>
          </p:spPr>
        </p:pic>
      </p:grpSp>
      <p:grpSp>
        <p:nvGrpSpPr>
          <p:cNvPr id="1993" name="Google Shape;1993;p104"/>
          <p:cNvGrpSpPr/>
          <p:nvPr/>
        </p:nvGrpSpPr>
        <p:grpSpPr>
          <a:xfrm>
            <a:off x="2585025" y="1460300"/>
            <a:ext cx="360474" cy="2701450"/>
            <a:chOff x="2585025" y="1460300"/>
            <a:chExt cx="360474" cy="2701450"/>
          </a:xfrm>
        </p:grpSpPr>
        <p:sp>
          <p:nvSpPr>
            <p:cNvPr id="1994" name="Google Shape;1994;p104"/>
            <p:cNvSpPr txBox="1"/>
            <p:nvPr/>
          </p:nvSpPr>
          <p:spPr>
            <a:xfrm rot="-5400000">
              <a:off x="1806825" y="2724150"/>
              <a:ext cx="18201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t>Spelling correction</a:t>
              </a:r>
              <a:endParaRPr b="1"/>
            </a:p>
          </p:txBody>
        </p:sp>
        <p:cxnSp>
          <p:nvCxnSpPr>
            <p:cNvPr id="1995" name="Google Shape;1995;p104"/>
            <p:cNvCxnSpPr>
              <a:endCxn id="1994" idx="1"/>
            </p:cNvCxnSpPr>
            <p:nvPr/>
          </p:nvCxnSpPr>
          <p:spPr>
            <a:xfrm rot="10800000">
              <a:off x="2716875" y="3766050"/>
              <a:ext cx="8700" cy="395700"/>
            </a:xfrm>
            <a:prstGeom prst="straightConnector1">
              <a:avLst/>
            </a:prstGeom>
            <a:noFill/>
            <a:ln cap="flat" cmpd="sng" w="19050">
              <a:solidFill>
                <a:srgbClr val="000000"/>
              </a:solidFill>
              <a:prstDash val="solid"/>
              <a:round/>
              <a:headEnd len="med" w="med" type="none"/>
              <a:tailEnd len="med" w="med" type="none"/>
            </a:ln>
          </p:spPr>
        </p:cxnSp>
        <p:pic>
          <p:nvPicPr>
            <p:cNvPr id="1996" name="Google Shape;1996;p104"/>
            <p:cNvPicPr preferRelativeResize="0"/>
            <p:nvPr/>
          </p:nvPicPr>
          <p:blipFill rotWithShape="1">
            <a:blip r:embed="rId3">
              <a:alphaModFix/>
            </a:blip>
            <a:srcRect b="81107" l="36352" r="51616" t="2682"/>
            <a:stretch/>
          </p:blipFill>
          <p:spPr>
            <a:xfrm>
              <a:off x="2585025" y="1460300"/>
              <a:ext cx="360474" cy="468599"/>
            </a:xfrm>
            <a:prstGeom prst="rect">
              <a:avLst/>
            </a:prstGeom>
            <a:noFill/>
            <a:ln>
              <a:noFill/>
            </a:ln>
          </p:spPr>
        </p:pic>
      </p:grpSp>
      <p:grpSp>
        <p:nvGrpSpPr>
          <p:cNvPr id="1997" name="Google Shape;1997;p104"/>
          <p:cNvGrpSpPr/>
          <p:nvPr/>
        </p:nvGrpSpPr>
        <p:grpSpPr>
          <a:xfrm>
            <a:off x="1626600" y="1609400"/>
            <a:ext cx="360474" cy="2552350"/>
            <a:chOff x="1626600" y="1609400"/>
            <a:chExt cx="360474" cy="2552350"/>
          </a:xfrm>
        </p:grpSpPr>
        <p:sp>
          <p:nvSpPr>
            <p:cNvPr id="1998" name="Google Shape;1998;p104"/>
            <p:cNvSpPr txBox="1"/>
            <p:nvPr/>
          </p:nvSpPr>
          <p:spPr>
            <a:xfrm rot="-5400000">
              <a:off x="984825" y="2816550"/>
              <a:ext cx="16353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t>Create document</a:t>
              </a:r>
              <a:endParaRPr b="1"/>
            </a:p>
          </p:txBody>
        </p:sp>
        <p:cxnSp>
          <p:nvCxnSpPr>
            <p:cNvPr id="1999" name="Google Shape;1999;p104"/>
            <p:cNvCxnSpPr>
              <a:endCxn id="1998" idx="1"/>
            </p:cNvCxnSpPr>
            <p:nvPr/>
          </p:nvCxnSpPr>
          <p:spPr>
            <a:xfrm rot="10800000">
              <a:off x="1802475" y="3766050"/>
              <a:ext cx="8700" cy="395700"/>
            </a:xfrm>
            <a:prstGeom prst="straightConnector1">
              <a:avLst/>
            </a:prstGeom>
            <a:noFill/>
            <a:ln cap="flat" cmpd="sng" w="19050">
              <a:solidFill>
                <a:srgbClr val="000000"/>
              </a:solidFill>
              <a:prstDash val="solid"/>
              <a:round/>
              <a:headEnd len="med" w="med" type="none"/>
              <a:tailEnd len="med" w="med" type="none"/>
            </a:ln>
          </p:spPr>
        </p:cxnSp>
        <p:pic>
          <p:nvPicPr>
            <p:cNvPr id="2000" name="Google Shape;2000;p104"/>
            <p:cNvPicPr preferRelativeResize="0"/>
            <p:nvPr/>
          </p:nvPicPr>
          <p:blipFill rotWithShape="1">
            <a:blip r:embed="rId3">
              <a:alphaModFix/>
            </a:blip>
            <a:srcRect b="81107" l="36352" r="51616" t="2682"/>
            <a:stretch/>
          </p:blipFill>
          <p:spPr>
            <a:xfrm>
              <a:off x="1626600" y="1609400"/>
              <a:ext cx="360474" cy="46859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1000"/>
                                        <p:tgtEl>
                                          <p:spTgt spid="1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2000"/>
                                        <p:tgtEl>
                                          <p:spTgt spid="1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9"/>
                                        </p:tgtEl>
                                        <p:attrNameLst>
                                          <p:attrName>style.visibility</p:attrName>
                                        </p:attrNameLst>
                                      </p:cBhvr>
                                      <p:to>
                                        <p:strVal val="visible"/>
                                      </p:to>
                                    </p:set>
                                    <p:animEffect filter="fade" transition="in">
                                      <p:cBhvr>
                                        <p:cTn dur="2000"/>
                                        <p:tgtEl>
                                          <p:spTgt spid="1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5"/>
                                        </p:tgtEl>
                                        <p:attrNameLst>
                                          <p:attrName>style.visibility</p:attrName>
                                        </p:attrNameLst>
                                      </p:cBhvr>
                                      <p:to>
                                        <p:strVal val="visible"/>
                                      </p:to>
                                    </p:set>
                                    <p:animEffect filter="fade" transition="in">
                                      <p:cBhvr>
                                        <p:cTn dur="2000"/>
                                        <p:tgtEl>
                                          <p:spTgt spid="1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2000"/>
                                        <p:tgtEl>
                                          <p:spTgt spid="1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1000"/>
                                        <p:tgtEl>
                                          <p:spTgt spid="1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0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006" name="Google Shape;2006;p105"/>
          <p:cNvSpPr txBox="1"/>
          <p:nvPr/>
        </p:nvSpPr>
        <p:spPr>
          <a:xfrm>
            <a:off x="223875" y="895950"/>
            <a:ext cx="4266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solidFill>
                  <a:srgbClr val="FF9900"/>
                </a:solidFill>
                <a:latin typeface="Raleway"/>
                <a:ea typeface="Raleway"/>
                <a:cs typeface="Raleway"/>
                <a:sym typeface="Raleway"/>
              </a:rPr>
              <a:t>Collaborative History Tracking</a:t>
            </a:r>
            <a:endParaRPr sz="2200">
              <a:solidFill>
                <a:srgbClr val="FF9900"/>
              </a:solidFill>
              <a:latin typeface="Raleway"/>
              <a:ea typeface="Raleway"/>
              <a:cs typeface="Raleway"/>
              <a:sym typeface="Raleway"/>
            </a:endParaRPr>
          </a:p>
          <a:p>
            <a:pPr indent="0" lvl="0" marL="1371600" rtl="0" algn="l">
              <a:spcBef>
                <a:spcPts val="0"/>
              </a:spcBef>
              <a:spcAft>
                <a:spcPts val="0"/>
              </a:spcAft>
              <a:buNone/>
            </a:pPr>
            <a:r>
              <a:t/>
            </a:r>
            <a:endParaRPr sz="2200">
              <a:latin typeface="Raleway"/>
              <a:ea typeface="Raleway"/>
              <a:cs typeface="Raleway"/>
              <a:sym typeface="Raleway"/>
            </a:endParaRPr>
          </a:p>
        </p:txBody>
      </p:sp>
      <p:sp>
        <p:nvSpPr>
          <p:cNvPr id="2007" name="Google Shape;2007;p105"/>
          <p:cNvSpPr txBox="1"/>
          <p:nvPr/>
        </p:nvSpPr>
        <p:spPr>
          <a:xfrm>
            <a:off x="1565025" y="4053250"/>
            <a:ext cx="5539200" cy="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4000">
                <a:solidFill>
                  <a:srgbClr val="666666"/>
                </a:solidFill>
                <a:latin typeface="Caveat"/>
                <a:ea typeface="Caveat"/>
                <a:cs typeface="Caveat"/>
                <a:sym typeface="Caveat"/>
              </a:rPr>
              <a:t>T i m e   a n d   V e r s i o n s</a:t>
            </a:r>
            <a:endParaRPr sz="4000">
              <a:solidFill>
                <a:srgbClr val="666666"/>
              </a:solidFill>
              <a:latin typeface="Caveat"/>
              <a:ea typeface="Caveat"/>
              <a:cs typeface="Caveat"/>
              <a:sym typeface="Caveat"/>
            </a:endParaRPr>
          </a:p>
        </p:txBody>
      </p:sp>
      <p:cxnSp>
        <p:nvCxnSpPr>
          <p:cNvPr id="2008" name="Google Shape;2008;p105"/>
          <p:cNvCxnSpPr/>
          <p:nvPr/>
        </p:nvCxnSpPr>
        <p:spPr>
          <a:xfrm flipH="1" rot="10800000">
            <a:off x="1459525" y="4176225"/>
            <a:ext cx="5873400" cy="17700"/>
          </a:xfrm>
          <a:prstGeom prst="straightConnector1">
            <a:avLst/>
          </a:prstGeom>
          <a:noFill/>
          <a:ln cap="flat" cmpd="sng" w="38100">
            <a:solidFill>
              <a:schemeClr val="dk2"/>
            </a:solidFill>
            <a:prstDash val="dot"/>
            <a:round/>
            <a:headEnd len="med" w="med" type="none"/>
            <a:tailEnd len="med" w="med" type="triangle"/>
          </a:ln>
        </p:spPr>
      </p:cxnSp>
      <p:grpSp>
        <p:nvGrpSpPr>
          <p:cNvPr id="2009" name="Google Shape;2009;p105"/>
          <p:cNvGrpSpPr/>
          <p:nvPr/>
        </p:nvGrpSpPr>
        <p:grpSpPr>
          <a:xfrm>
            <a:off x="2585025" y="1460299"/>
            <a:ext cx="364474" cy="2701451"/>
            <a:chOff x="2585025" y="1460299"/>
            <a:chExt cx="364474" cy="2701451"/>
          </a:xfrm>
        </p:grpSpPr>
        <p:sp>
          <p:nvSpPr>
            <p:cNvPr id="2010" name="Google Shape;2010;p105"/>
            <p:cNvSpPr txBox="1"/>
            <p:nvPr/>
          </p:nvSpPr>
          <p:spPr>
            <a:xfrm rot="-5400000">
              <a:off x="1806825" y="2724150"/>
              <a:ext cx="18201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chemeClr val="accent3"/>
                  </a:solidFill>
                </a:rPr>
                <a:t>Spelling correction</a:t>
              </a:r>
              <a:endParaRPr b="1">
                <a:solidFill>
                  <a:schemeClr val="accent3"/>
                </a:solidFill>
              </a:endParaRPr>
            </a:p>
          </p:txBody>
        </p:sp>
        <p:cxnSp>
          <p:nvCxnSpPr>
            <p:cNvPr id="2011" name="Google Shape;2011;p105"/>
            <p:cNvCxnSpPr>
              <a:endCxn id="2010" idx="1"/>
            </p:cNvCxnSpPr>
            <p:nvPr/>
          </p:nvCxnSpPr>
          <p:spPr>
            <a:xfrm rot="10800000">
              <a:off x="2716875" y="3766050"/>
              <a:ext cx="8700" cy="395700"/>
            </a:xfrm>
            <a:prstGeom prst="straightConnector1">
              <a:avLst/>
            </a:prstGeom>
            <a:noFill/>
            <a:ln cap="flat" cmpd="sng" w="19050">
              <a:solidFill>
                <a:srgbClr val="000000"/>
              </a:solidFill>
              <a:prstDash val="solid"/>
              <a:round/>
              <a:headEnd len="med" w="med" type="none"/>
              <a:tailEnd len="med" w="med" type="none"/>
            </a:ln>
          </p:spPr>
        </p:cxnSp>
        <p:pic>
          <p:nvPicPr>
            <p:cNvPr id="2012" name="Google Shape;2012;p105"/>
            <p:cNvPicPr preferRelativeResize="0"/>
            <p:nvPr/>
          </p:nvPicPr>
          <p:blipFill rotWithShape="1">
            <a:blip r:embed="rId3">
              <a:alphaModFix/>
            </a:blip>
            <a:srcRect b="54179" l="4895" r="83667" t="29090"/>
            <a:stretch/>
          </p:blipFill>
          <p:spPr>
            <a:xfrm>
              <a:off x="2589025" y="1460299"/>
              <a:ext cx="360474" cy="508699"/>
            </a:xfrm>
            <a:prstGeom prst="rect">
              <a:avLst/>
            </a:prstGeom>
            <a:noFill/>
            <a:ln>
              <a:noFill/>
            </a:ln>
          </p:spPr>
        </p:pic>
      </p:grpSp>
      <p:grpSp>
        <p:nvGrpSpPr>
          <p:cNvPr id="2013" name="Google Shape;2013;p105"/>
          <p:cNvGrpSpPr/>
          <p:nvPr/>
        </p:nvGrpSpPr>
        <p:grpSpPr>
          <a:xfrm>
            <a:off x="5522712" y="1460299"/>
            <a:ext cx="360474" cy="2701451"/>
            <a:chOff x="5522712" y="1460299"/>
            <a:chExt cx="360474" cy="2701451"/>
          </a:xfrm>
        </p:grpSpPr>
        <p:sp>
          <p:nvSpPr>
            <p:cNvPr id="2014" name="Google Shape;2014;p105"/>
            <p:cNvSpPr txBox="1"/>
            <p:nvPr/>
          </p:nvSpPr>
          <p:spPr>
            <a:xfrm rot="-5400000">
              <a:off x="4761075" y="2706600"/>
              <a:ext cx="18552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chemeClr val="accent3"/>
                  </a:solidFill>
                </a:rPr>
                <a:t>Feature description</a:t>
              </a:r>
              <a:endParaRPr b="1">
                <a:solidFill>
                  <a:schemeClr val="accent3"/>
                </a:solidFill>
              </a:endParaRPr>
            </a:p>
          </p:txBody>
        </p:sp>
        <p:cxnSp>
          <p:nvCxnSpPr>
            <p:cNvPr id="2015" name="Google Shape;2015;p105"/>
            <p:cNvCxnSpPr>
              <a:endCxn id="2014" idx="1"/>
            </p:cNvCxnSpPr>
            <p:nvPr/>
          </p:nvCxnSpPr>
          <p:spPr>
            <a:xfrm rot="10800000">
              <a:off x="5688675" y="3766050"/>
              <a:ext cx="8700" cy="395700"/>
            </a:xfrm>
            <a:prstGeom prst="straightConnector1">
              <a:avLst/>
            </a:prstGeom>
            <a:noFill/>
            <a:ln cap="flat" cmpd="sng" w="19050">
              <a:solidFill>
                <a:srgbClr val="000000"/>
              </a:solidFill>
              <a:prstDash val="solid"/>
              <a:round/>
              <a:headEnd len="med" w="med" type="none"/>
              <a:tailEnd len="med" w="med" type="none"/>
            </a:ln>
          </p:spPr>
        </p:cxnSp>
        <p:pic>
          <p:nvPicPr>
            <p:cNvPr id="2016" name="Google Shape;2016;p105"/>
            <p:cNvPicPr preferRelativeResize="0"/>
            <p:nvPr/>
          </p:nvPicPr>
          <p:blipFill rotWithShape="1">
            <a:blip r:embed="rId3">
              <a:alphaModFix/>
            </a:blip>
            <a:srcRect b="54179" l="4895" r="83667" t="29090"/>
            <a:stretch/>
          </p:blipFill>
          <p:spPr>
            <a:xfrm>
              <a:off x="5522712" y="1460299"/>
              <a:ext cx="360474" cy="508699"/>
            </a:xfrm>
            <a:prstGeom prst="rect">
              <a:avLst/>
            </a:prstGeom>
            <a:noFill/>
            <a:ln>
              <a:noFill/>
            </a:ln>
          </p:spPr>
        </p:pic>
      </p:grpSp>
      <p:grpSp>
        <p:nvGrpSpPr>
          <p:cNvPr id="2017" name="Google Shape;2017;p105"/>
          <p:cNvGrpSpPr/>
          <p:nvPr/>
        </p:nvGrpSpPr>
        <p:grpSpPr>
          <a:xfrm>
            <a:off x="1626600" y="1609400"/>
            <a:ext cx="360474" cy="2552350"/>
            <a:chOff x="1626600" y="1609400"/>
            <a:chExt cx="360474" cy="2552350"/>
          </a:xfrm>
        </p:grpSpPr>
        <p:sp>
          <p:nvSpPr>
            <p:cNvPr id="2018" name="Google Shape;2018;p105"/>
            <p:cNvSpPr txBox="1"/>
            <p:nvPr/>
          </p:nvSpPr>
          <p:spPr>
            <a:xfrm rot="-5400000">
              <a:off x="984825" y="2816550"/>
              <a:ext cx="16353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t>Create documnet</a:t>
              </a:r>
              <a:endParaRPr b="1"/>
            </a:p>
          </p:txBody>
        </p:sp>
        <p:pic>
          <p:nvPicPr>
            <p:cNvPr id="2019" name="Google Shape;2019;p105"/>
            <p:cNvPicPr preferRelativeResize="0"/>
            <p:nvPr/>
          </p:nvPicPr>
          <p:blipFill rotWithShape="1">
            <a:blip r:embed="rId3">
              <a:alphaModFix/>
            </a:blip>
            <a:srcRect b="81107" l="36352" r="51616" t="2682"/>
            <a:stretch/>
          </p:blipFill>
          <p:spPr>
            <a:xfrm>
              <a:off x="1626600" y="1609400"/>
              <a:ext cx="360474" cy="468599"/>
            </a:xfrm>
            <a:prstGeom prst="rect">
              <a:avLst/>
            </a:prstGeom>
            <a:noFill/>
            <a:ln>
              <a:noFill/>
            </a:ln>
          </p:spPr>
        </p:pic>
        <p:cxnSp>
          <p:nvCxnSpPr>
            <p:cNvPr id="2020" name="Google Shape;2020;p105"/>
            <p:cNvCxnSpPr>
              <a:endCxn id="2018" idx="1"/>
            </p:cNvCxnSpPr>
            <p:nvPr/>
          </p:nvCxnSpPr>
          <p:spPr>
            <a:xfrm rot="10800000">
              <a:off x="1802475" y="3766050"/>
              <a:ext cx="8700" cy="395700"/>
            </a:xfrm>
            <a:prstGeom prst="straightConnector1">
              <a:avLst/>
            </a:prstGeom>
            <a:noFill/>
            <a:ln cap="flat" cmpd="sng" w="19050">
              <a:solidFill>
                <a:srgbClr val="000000"/>
              </a:solidFill>
              <a:prstDash val="solid"/>
              <a:round/>
              <a:headEnd len="med" w="med" type="none"/>
              <a:tailEnd len="med" w="med" type="none"/>
            </a:ln>
          </p:spPr>
        </p:cxnSp>
      </p:grpSp>
      <p:grpSp>
        <p:nvGrpSpPr>
          <p:cNvPr id="2021" name="Google Shape;2021;p105"/>
          <p:cNvGrpSpPr/>
          <p:nvPr/>
        </p:nvGrpSpPr>
        <p:grpSpPr>
          <a:xfrm>
            <a:off x="4542025" y="1945950"/>
            <a:ext cx="360474" cy="2215800"/>
            <a:chOff x="4542025" y="1945950"/>
            <a:chExt cx="360474" cy="2215800"/>
          </a:xfrm>
        </p:grpSpPr>
        <p:pic>
          <p:nvPicPr>
            <p:cNvPr id="2022" name="Google Shape;2022;p105"/>
            <p:cNvPicPr preferRelativeResize="0"/>
            <p:nvPr/>
          </p:nvPicPr>
          <p:blipFill rotWithShape="1">
            <a:blip r:embed="rId3">
              <a:alphaModFix/>
            </a:blip>
            <a:srcRect b="81107" l="36352" r="51616" t="2682"/>
            <a:stretch/>
          </p:blipFill>
          <p:spPr>
            <a:xfrm>
              <a:off x="4542025" y="1945950"/>
              <a:ext cx="360474" cy="468599"/>
            </a:xfrm>
            <a:prstGeom prst="rect">
              <a:avLst/>
            </a:prstGeom>
            <a:noFill/>
            <a:ln>
              <a:noFill/>
            </a:ln>
          </p:spPr>
        </p:pic>
        <p:sp>
          <p:nvSpPr>
            <p:cNvPr id="2023" name="Google Shape;2023;p105"/>
            <p:cNvSpPr txBox="1"/>
            <p:nvPr/>
          </p:nvSpPr>
          <p:spPr>
            <a:xfrm rot="-5400000">
              <a:off x="4012275" y="2948400"/>
              <a:ext cx="1371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t>Color change</a:t>
              </a:r>
              <a:endParaRPr b="1"/>
            </a:p>
          </p:txBody>
        </p:sp>
        <p:cxnSp>
          <p:nvCxnSpPr>
            <p:cNvPr id="2024" name="Google Shape;2024;p105"/>
            <p:cNvCxnSpPr>
              <a:endCxn id="2023" idx="1"/>
            </p:cNvCxnSpPr>
            <p:nvPr/>
          </p:nvCxnSpPr>
          <p:spPr>
            <a:xfrm rot="10800000">
              <a:off x="4698075" y="3766050"/>
              <a:ext cx="8700" cy="395700"/>
            </a:xfrm>
            <a:prstGeom prst="straightConnector1">
              <a:avLst/>
            </a:prstGeom>
            <a:noFill/>
            <a:ln cap="flat" cmpd="sng" w="19050">
              <a:solidFill>
                <a:srgbClr val="000000"/>
              </a:solidFill>
              <a:prstDash val="solid"/>
              <a:round/>
              <a:headEnd len="med" w="med" type="none"/>
              <a:tailEnd len="med" w="med" type="none"/>
            </a:ln>
          </p:spPr>
        </p:cxnSp>
      </p:grpSp>
      <p:grpSp>
        <p:nvGrpSpPr>
          <p:cNvPr id="2025" name="Google Shape;2025;p105"/>
          <p:cNvGrpSpPr/>
          <p:nvPr/>
        </p:nvGrpSpPr>
        <p:grpSpPr>
          <a:xfrm>
            <a:off x="6503400" y="1835200"/>
            <a:ext cx="360474" cy="2326550"/>
            <a:chOff x="6503400" y="1835200"/>
            <a:chExt cx="360474" cy="2326550"/>
          </a:xfrm>
        </p:grpSpPr>
        <p:pic>
          <p:nvPicPr>
            <p:cNvPr id="2026" name="Google Shape;2026;p105"/>
            <p:cNvPicPr preferRelativeResize="0"/>
            <p:nvPr/>
          </p:nvPicPr>
          <p:blipFill rotWithShape="1">
            <a:blip r:embed="rId3">
              <a:alphaModFix/>
            </a:blip>
            <a:srcRect b="81107" l="36352" r="51616" t="2682"/>
            <a:stretch/>
          </p:blipFill>
          <p:spPr>
            <a:xfrm>
              <a:off x="6503400" y="1835200"/>
              <a:ext cx="360474" cy="468599"/>
            </a:xfrm>
            <a:prstGeom prst="rect">
              <a:avLst/>
            </a:prstGeom>
            <a:noFill/>
            <a:ln>
              <a:noFill/>
            </a:ln>
          </p:spPr>
        </p:pic>
        <p:sp>
          <p:nvSpPr>
            <p:cNvPr id="2027" name="Google Shape;2027;p105"/>
            <p:cNvSpPr txBox="1"/>
            <p:nvPr/>
          </p:nvSpPr>
          <p:spPr>
            <a:xfrm rot="-5400000">
              <a:off x="5914275" y="2869200"/>
              <a:ext cx="1530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t>Company logo</a:t>
              </a:r>
              <a:endParaRPr b="1"/>
            </a:p>
          </p:txBody>
        </p:sp>
        <p:cxnSp>
          <p:nvCxnSpPr>
            <p:cNvPr id="2028" name="Google Shape;2028;p105"/>
            <p:cNvCxnSpPr>
              <a:endCxn id="2027" idx="1"/>
            </p:cNvCxnSpPr>
            <p:nvPr/>
          </p:nvCxnSpPr>
          <p:spPr>
            <a:xfrm rot="10800000">
              <a:off x="6679275" y="3766050"/>
              <a:ext cx="8700" cy="395700"/>
            </a:xfrm>
            <a:prstGeom prst="straightConnector1">
              <a:avLst/>
            </a:prstGeom>
            <a:noFill/>
            <a:ln cap="flat" cmpd="sng" w="19050">
              <a:solidFill>
                <a:srgbClr val="000000"/>
              </a:solidFill>
              <a:prstDash val="solid"/>
              <a:round/>
              <a:headEnd len="med" w="med" type="none"/>
              <a:tailEnd len="med" w="med" type="none"/>
            </a:ln>
          </p:spPr>
        </p:cxnSp>
      </p:grpSp>
      <p:grpSp>
        <p:nvGrpSpPr>
          <p:cNvPr id="2029" name="Google Shape;2029;p105"/>
          <p:cNvGrpSpPr/>
          <p:nvPr/>
        </p:nvGrpSpPr>
        <p:grpSpPr>
          <a:xfrm>
            <a:off x="3547450" y="2036025"/>
            <a:ext cx="360474" cy="2125725"/>
            <a:chOff x="3547450" y="2036025"/>
            <a:chExt cx="360474" cy="2125725"/>
          </a:xfrm>
        </p:grpSpPr>
        <p:sp>
          <p:nvSpPr>
            <p:cNvPr id="2030" name="Google Shape;2030;p105"/>
            <p:cNvSpPr txBox="1"/>
            <p:nvPr/>
          </p:nvSpPr>
          <p:spPr>
            <a:xfrm rot="-5400000">
              <a:off x="3074475" y="3001200"/>
              <a:ext cx="1266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45818E"/>
                  </a:solidFill>
                </a:rPr>
                <a:t>Grammar fix</a:t>
              </a:r>
              <a:endParaRPr b="1">
                <a:solidFill>
                  <a:srgbClr val="45818E"/>
                </a:solidFill>
              </a:endParaRPr>
            </a:p>
          </p:txBody>
        </p:sp>
        <p:cxnSp>
          <p:nvCxnSpPr>
            <p:cNvPr id="2031" name="Google Shape;2031;p105"/>
            <p:cNvCxnSpPr>
              <a:endCxn id="2030" idx="1"/>
            </p:cNvCxnSpPr>
            <p:nvPr/>
          </p:nvCxnSpPr>
          <p:spPr>
            <a:xfrm rot="10800000">
              <a:off x="3707475" y="3766050"/>
              <a:ext cx="8700" cy="395700"/>
            </a:xfrm>
            <a:prstGeom prst="straightConnector1">
              <a:avLst/>
            </a:prstGeom>
            <a:noFill/>
            <a:ln cap="flat" cmpd="sng" w="19050">
              <a:solidFill>
                <a:srgbClr val="000000"/>
              </a:solidFill>
              <a:prstDash val="solid"/>
              <a:round/>
              <a:headEnd len="med" w="med" type="none"/>
              <a:tailEnd len="med" w="med" type="none"/>
            </a:ln>
          </p:spPr>
        </p:cxnSp>
        <p:pic>
          <p:nvPicPr>
            <p:cNvPr id="2032" name="Google Shape;2032;p105"/>
            <p:cNvPicPr preferRelativeResize="0"/>
            <p:nvPr/>
          </p:nvPicPr>
          <p:blipFill rotWithShape="1">
            <a:blip r:embed="rId4">
              <a:alphaModFix/>
            </a:blip>
            <a:srcRect b="64834" l="39019" r="37849" t="3453"/>
            <a:stretch/>
          </p:blipFill>
          <p:spPr>
            <a:xfrm>
              <a:off x="3547450" y="2036025"/>
              <a:ext cx="360474" cy="494200"/>
            </a:xfrm>
            <a:prstGeom prst="rect">
              <a:avLst/>
            </a:prstGeom>
            <a:noFill/>
            <a:ln>
              <a:noFill/>
            </a:ln>
          </p:spPr>
        </p:pic>
      </p:grpSp>
      <p:sp>
        <p:nvSpPr>
          <p:cNvPr id="2033" name="Google Shape;2033;p10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7"/>
                                        </p:tgtEl>
                                        <p:attrNameLst>
                                          <p:attrName>style.visibility</p:attrName>
                                        </p:attrNameLst>
                                      </p:cBhvr>
                                      <p:to>
                                        <p:strVal val="visible"/>
                                      </p:to>
                                    </p:set>
                                    <p:animEffect filter="fade" transition="in">
                                      <p:cBhvr>
                                        <p:cTn dur="1000"/>
                                        <p:tgtEl>
                                          <p:spTgt spid="2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9"/>
                                        </p:tgtEl>
                                        <p:attrNameLst>
                                          <p:attrName>style.visibility</p:attrName>
                                        </p:attrNameLst>
                                      </p:cBhvr>
                                      <p:to>
                                        <p:strVal val="visible"/>
                                      </p:to>
                                    </p:set>
                                    <p:animEffect filter="fade" transition="in">
                                      <p:cBhvr>
                                        <p:cTn dur="1000"/>
                                        <p:tgtEl>
                                          <p:spTgt spid="2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9"/>
                                        </p:tgtEl>
                                        <p:attrNameLst>
                                          <p:attrName>style.visibility</p:attrName>
                                        </p:attrNameLst>
                                      </p:cBhvr>
                                      <p:to>
                                        <p:strVal val="visible"/>
                                      </p:to>
                                    </p:set>
                                    <p:animEffect filter="fade" transition="in">
                                      <p:cBhvr>
                                        <p:cTn dur="1000"/>
                                        <p:tgtEl>
                                          <p:spTgt spid="2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1"/>
                                        </p:tgtEl>
                                        <p:attrNameLst>
                                          <p:attrName>style.visibility</p:attrName>
                                        </p:attrNameLst>
                                      </p:cBhvr>
                                      <p:to>
                                        <p:strVal val="visible"/>
                                      </p:to>
                                    </p:set>
                                    <p:animEffect filter="fade" transition="in">
                                      <p:cBhvr>
                                        <p:cTn dur="1000"/>
                                        <p:tgtEl>
                                          <p:spTgt spid="20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3"/>
                                        </p:tgtEl>
                                        <p:attrNameLst>
                                          <p:attrName>style.visibility</p:attrName>
                                        </p:attrNameLst>
                                      </p:cBhvr>
                                      <p:to>
                                        <p:strVal val="visible"/>
                                      </p:to>
                                    </p:set>
                                    <p:animEffect filter="fade" transition="in">
                                      <p:cBhvr>
                                        <p:cTn dur="1000"/>
                                        <p:tgtEl>
                                          <p:spTgt spid="2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1000"/>
                                        <p:tgtEl>
                                          <p:spTgt spid="20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10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039" name="Google Shape;2039;p106"/>
          <p:cNvSpPr txBox="1"/>
          <p:nvPr/>
        </p:nvSpPr>
        <p:spPr>
          <a:xfrm>
            <a:off x="223875" y="895950"/>
            <a:ext cx="4266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solidFill>
                  <a:srgbClr val="FF9900"/>
                </a:solidFill>
                <a:latin typeface="Raleway"/>
                <a:ea typeface="Raleway"/>
                <a:cs typeface="Raleway"/>
                <a:sym typeface="Raleway"/>
              </a:rPr>
              <a:t>Collaborative History Tracking</a:t>
            </a:r>
            <a:endParaRPr sz="2200">
              <a:solidFill>
                <a:srgbClr val="FF9900"/>
              </a:solidFill>
              <a:latin typeface="Raleway"/>
              <a:ea typeface="Raleway"/>
              <a:cs typeface="Raleway"/>
              <a:sym typeface="Raleway"/>
            </a:endParaRPr>
          </a:p>
          <a:p>
            <a:pPr indent="0" lvl="0" marL="1371600" rtl="0" algn="l">
              <a:spcBef>
                <a:spcPts val="0"/>
              </a:spcBef>
              <a:spcAft>
                <a:spcPts val="0"/>
              </a:spcAft>
              <a:buNone/>
            </a:pPr>
            <a:r>
              <a:t/>
            </a:r>
            <a:endParaRPr sz="2200">
              <a:latin typeface="Raleway"/>
              <a:ea typeface="Raleway"/>
              <a:cs typeface="Raleway"/>
              <a:sym typeface="Raleway"/>
            </a:endParaRPr>
          </a:p>
        </p:txBody>
      </p:sp>
      <p:sp>
        <p:nvSpPr>
          <p:cNvPr id="2040" name="Google Shape;2040;p106"/>
          <p:cNvSpPr txBox="1"/>
          <p:nvPr/>
        </p:nvSpPr>
        <p:spPr>
          <a:xfrm>
            <a:off x="1565025" y="4053250"/>
            <a:ext cx="5539200" cy="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4000">
                <a:solidFill>
                  <a:srgbClr val="666666"/>
                </a:solidFill>
                <a:latin typeface="Caveat"/>
                <a:ea typeface="Caveat"/>
                <a:cs typeface="Caveat"/>
                <a:sym typeface="Caveat"/>
              </a:rPr>
              <a:t>T i m e   a n d   V e r s i o n s</a:t>
            </a:r>
            <a:endParaRPr sz="4000">
              <a:solidFill>
                <a:srgbClr val="666666"/>
              </a:solidFill>
              <a:latin typeface="Caveat"/>
              <a:ea typeface="Caveat"/>
              <a:cs typeface="Caveat"/>
              <a:sym typeface="Caveat"/>
            </a:endParaRPr>
          </a:p>
        </p:txBody>
      </p:sp>
      <p:cxnSp>
        <p:nvCxnSpPr>
          <p:cNvPr id="2041" name="Google Shape;2041;p106"/>
          <p:cNvCxnSpPr/>
          <p:nvPr/>
        </p:nvCxnSpPr>
        <p:spPr>
          <a:xfrm flipH="1" rot="10800000">
            <a:off x="1459525" y="4176225"/>
            <a:ext cx="5873400" cy="17700"/>
          </a:xfrm>
          <a:prstGeom prst="straightConnector1">
            <a:avLst/>
          </a:prstGeom>
          <a:noFill/>
          <a:ln cap="flat" cmpd="sng" w="38100">
            <a:solidFill>
              <a:schemeClr val="dk2"/>
            </a:solidFill>
            <a:prstDash val="dot"/>
            <a:round/>
            <a:headEnd len="med" w="med" type="none"/>
            <a:tailEnd len="med" w="med" type="triangle"/>
          </a:ln>
        </p:spPr>
      </p:cxnSp>
      <p:grpSp>
        <p:nvGrpSpPr>
          <p:cNvPr id="2042" name="Google Shape;2042;p106"/>
          <p:cNvGrpSpPr/>
          <p:nvPr/>
        </p:nvGrpSpPr>
        <p:grpSpPr>
          <a:xfrm>
            <a:off x="2538050" y="2454549"/>
            <a:ext cx="2004563" cy="1628010"/>
            <a:chOff x="2538050" y="2454549"/>
            <a:chExt cx="2004563" cy="1628010"/>
          </a:xfrm>
        </p:grpSpPr>
        <p:pic>
          <p:nvPicPr>
            <p:cNvPr id="2043" name="Google Shape;2043;p106"/>
            <p:cNvPicPr preferRelativeResize="0"/>
            <p:nvPr/>
          </p:nvPicPr>
          <p:blipFill rotWithShape="1">
            <a:blip r:embed="rId3">
              <a:alphaModFix/>
            </a:blip>
            <a:srcRect b="54179" l="4895" r="83667" t="29090"/>
            <a:stretch/>
          </p:blipFill>
          <p:spPr>
            <a:xfrm>
              <a:off x="3342550" y="2454549"/>
              <a:ext cx="360474" cy="508699"/>
            </a:xfrm>
            <a:prstGeom prst="rect">
              <a:avLst/>
            </a:prstGeom>
            <a:noFill/>
            <a:ln>
              <a:noFill/>
            </a:ln>
          </p:spPr>
        </p:pic>
        <p:cxnSp>
          <p:nvCxnSpPr>
            <p:cNvPr id="2044" name="Google Shape;2044;p106"/>
            <p:cNvCxnSpPr/>
            <p:nvPr/>
          </p:nvCxnSpPr>
          <p:spPr>
            <a:xfrm>
              <a:off x="4427713" y="3959475"/>
              <a:ext cx="114900" cy="105600"/>
            </a:xfrm>
            <a:prstGeom prst="straightConnector1">
              <a:avLst/>
            </a:prstGeom>
            <a:noFill/>
            <a:ln cap="flat" cmpd="sng" w="19050">
              <a:solidFill>
                <a:srgbClr val="000000"/>
              </a:solidFill>
              <a:prstDash val="solid"/>
              <a:round/>
              <a:headEnd len="med" w="med" type="none"/>
              <a:tailEnd len="med" w="med" type="triangle"/>
            </a:ln>
          </p:spPr>
        </p:cxnSp>
        <p:sp>
          <p:nvSpPr>
            <p:cNvPr id="2045" name="Google Shape;2045;p106"/>
            <p:cNvSpPr/>
            <p:nvPr/>
          </p:nvSpPr>
          <p:spPr>
            <a:xfrm>
              <a:off x="2538050" y="3062284"/>
              <a:ext cx="1969475" cy="1020275"/>
            </a:xfrm>
            <a:custGeom>
              <a:rect b="b" l="l" r="r" t="t"/>
              <a:pathLst>
                <a:path extrusionOk="0" h="40811" w="78779">
                  <a:moveTo>
                    <a:pt x="0" y="39405"/>
                  </a:moveTo>
                  <a:cubicBezTo>
                    <a:pt x="6331" y="32840"/>
                    <a:pt x="24853" y="-219"/>
                    <a:pt x="37983" y="15"/>
                  </a:cubicBezTo>
                  <a:cubicBezTo>
                    <a:pt x="51113" y="249"/>
                    <a:pt x="71980" y="34012"/>
                    <a:pt x="78779" y="40811"/>
                  </a:cubicBezTo>
                </a:path>
              </a:pathLst>
            </a:custGeom>
            <a:noFill/>
            <a:ln cap="flat" cmpd="sng" w="28575">
              <a:solidFill>
                <a:srgbClr val="000000"/>
              </a:solidFill>
              <a:prstDash val="dot"/>
              <a:round/>
              <a:headEnd len="med" w="med" type="none"/>
              <a:tailEnd len="med" w="med" type="none"/>
            </a:ln>
          </p:spPr>
        </p:sp>
      </p:grpSp>
      <p:grpSp>
        <p:nvGrpSpPr>
          <p:cNvPr id="2046" name="Google Shape;2046;p106"/>
          <p:cNvGrpSpPr/>
          <p:nvPr/>
        </p:nvGrpSpPr>
        <p:grpSpPr>
          <a:xfrm>
            <a:off x="1518150" y="2816175"/>
            <a:ext cx="1591400" cy="1266368"/>
            <a:chOff x="1518150" y="2816175"/>
            <a:chExt cx="1591400" cy="1266368"/>
          </a:xfrm>
        </p:grpSpPr>
        <p:pic>
          <p:nvPicPr>
            <p:cNvPr id="2047" name="Google Shape;2047;p106"/>
            <p:cNvPicPr preferRelativeResize="0"/>
            <p:nvPr/>
          </p:nvPicPr>
          <p:blipFill rotWithShape="1">
            <a:blip r:embed="rId3">
              <a:alphaModFix/>
            </a:blip>
            <a:srcRect b="81107" l="36352" r="51616" t="2682"/>
            <a:stretch/>
          </p:blipFill>
          <p:spPr>
            <a:xfrm>
              <a:off x="1943125" y="2816175"/>
              <a:ext cx="360474" cy="468599"/>
            </a:xfrm>
            <a:prstGeom prst="rect">
              <a:avLst/>
            </a:prstGeom>
            <a:noFill/>
            <a:ln>
              <a:noFill/>
            </a:ln>
          </p:spPr>
        </p:pic>
        <p:sp>
          <p:nvSpPr>
            <p:cNvPr id="2048" name="Google Shape;2048;p106"/>
            <p:cNvSpPr/>
            <p:nvPr/>
          </p:nvSpPr>
          <p:spPr>
            <a:xfrm>
              <a:off x="1518150" y="3378443"/>
              <a:ext cx="1591400" cy="704100"/>
            </a:xfrm>
            <a:custGeom>
              <a:rect b="b" l="l" r="r" t="t"/>
              <a:pathLst>
                <a:path extrusionOk="0" h="28164" w="63656">
                  <a:moveTo>
                    <a:pt x="0" y="26758"/>
                  </a:moveTo>
                  <a:cubicBezTo>
                    <a:pt x="4220" y="22303"/>
                    <a:pt x="14712" y="-205"/>
                    <a:pt x="25321" y="29"/>
                  </a:cubicBezTo>
                  <a:cubicBezTo>
                    <a:pt x="35930" y="263"/>
                    <a:pt x="57267" y="23475"/>
                    <a:pt x="63656" y="28164"/>
                  </a:cubicBezTo>
                </a:path>
              </a:pathLst>
            </a:custGeom>
            <a:noFill/>
            <a:ln cap="flat" cmpd="sng" w="28575">
              <a:solidFill>
                <a:srgbClr val="000000"/>
              </a:solidFill>
              <a:prstDash val="dot"/>
              <a:round/>
              <a:headEnd len="med" w="med" type="none"/>
              <a:tailEnd len="med" w="med" type="none"/>
            </a:ln>
          </p:spPr>
        </p:sp>
        <p:cxnSp>
          <p:nvCxnSpPr>
            <p:cNvPr id="2049" name="Google Shape;2049;p106"/>
            <p:cNvCxnSpPr/>
            <p:nvPr/>
          </p:nvCxnSpPr>
          <p:spPr>
            <a:xfrm>
              <a:off x="2968875" y="3959475"/>
              <a:ext cx="114300" cy="96600"/>
            </a:xfrm>
            <a:prstGeom prst="straightConnector1">
              <a:avLst/>
            </a:prstGeom>
            <a:noFill/>
            <a:ln cap="flat" cmpd="sng" w="19050">
              <a:solidFill>
                <a:srgbClr val="000000"/>
              </a:solidFill>
              <a:prstDash val="solid"/>
              <a:round/>
              <a:headEnd len="med" w="med" type="none"/>
              <a:tailEnd len="med" w="med" type="triangle"/>
            </a:ln>
          </p:spPr>
        </p:cxnSp>
      </p:grpSp>
      <p:grpSp>
        <p:nvGrpSpPr>
          <p:cNvPr id="2050" name="Google Shape;2050;p106"/>
          <p:cNvGrpSpPr/>
          <p:nvPr/>
        </p:nvGrpSpPr>
        <p:grpSpPr>
          <a:xfrm>
            <a:off x="5641725" y="2389949"/>
            <a:ext cx="1204550" cy="1745301"/>
            <a:chOff x="5641725" y="2389949"/>
            <a:chExt cx="1204550" cy="1745301"/>
          </a:xfrm>
        </p:grpSpPr>
        <p:pic>
          <p:nvPicPr>
            <p:cNvPr id="2051" name="Google Shape;2051;p106"/>
            <p:cNvPicPr preferRelativeResize="0"/>
            <p:nvPr/>
          </p:nvPicPr>
          <p:blipFill rotWithShape="1">
            <a:blip r:embed="rId3">
              <a:alphaModFix/>
            </a:blip>
            <a:srcRect b="81107" l="36352" r="51616" t="2682"/>
            <a:stretch/>
          </p:blipFill>
          <p:spPr>
            <a:xfrm>
              <a:off x="6181000" y="2398400"/>
              <a:ext cx="360474" cy="468599"/>
            </a:xfrm>
            <a:prstGeom prst="rect">
              <a:avLst/>
            </a:prstGeom>
            <a:noFill/>
            <a:ln>
              <a:noFill/>
            </a:ln>
          </p:spPr>
        </p:pic>
        <p:sp>
          <p:nvSpPr>
            <p:cNvPr id="2052" name="Google Shape;2052;p106"/>
            <p:cNvSpPr/>
            <p:nvPr/>
          </p:nvSpPr>
          <p:spPr>
            <a:xfrm>
              <a:off x="5641725" y="3027475"/>
              <a:ext cx="1169375" cy="1019925"/>
            </a:xfrm>
            <a:custGeom>
              <a:rect b="b" l="l" r="r" t="t"/>
              <a:pathLst>
                <a:path extrusionOk="0" h="40797" w="46775">
                  <a:moveTo>
                    <a:pt x="0" y="40797"/>
                  </a:moveTo>
                  <a:cubicBezTo>
                    <a:pt x="3107" y="33998"/>
                    <a:pt x="10844" y="0"/>
                    <a:pt x="18640" y="0"/>
                  </a:cubicBezTo>
                  <a:cubicBezTo>
                    <a:pt x="26436" y="0"/>
                    <a:pt x="42086" y="33998"/>
                    <a:pt x="46775" y="40797"/>
                  </a:cubicBezTo>
                </a:path>
              </a:pathLst>
            </a:custGeom>
            <a:noFill/>
            <a:ln cap="flat" cmpd="sng" w="28575">
              <a:solidFill>
                <a:srgbClr val="000000"/>
              </a:solidFill>
              <a:prstDash val="dot"/>
              <a:round/>
              <a:headEnd len="med" w="med" type="none"/>
              <a:tailEnd len="med" w="med" type="none"/>
            </a:ln>
          </p:spPr>
        </p:sp>
        <p:cxnSp>
          <p:nvCxnSpPr>
            <p:cNvPr id="2053" name="Google Shape;2053;p106"/>
            <p:cNvCxnSpPr/>
            <p:nvPr/>
          </p:nvCxnSpPr>
          <p:spPr>
            <a:xfrm>
              <a:off x="6770075" y="3985850"/>
              <a:ext cx="76200" cy="149400"/>
            </a:xfrm>
            <a:prstGeom prst="straightConnector1">
              <a:avLst/>
            </a:prstGeom>
            <a:noFill/>
            <a:ln cap="flat" cmpd="sng" w="19050">
              <a:solidFill>
                <a:srgbClr val="000000"/>
              </a:solidFill>
              <a:prstDash val="solid"/>
              <a:round/>
              <a:headEnd len="med" w="med" type="none"/>
              <a:tailEnd len="med" w="med" type="triangle"/>
            </a:ln>
          </p:spPr>
        </p:cxnSp>
        <p:pic>
          <p:nvPicPr>
            <p:cNvPr id="2054" name="Google Shape;2054;p106"/>
            <p:cNvPicPr preferRelativeResize="0"/>
            <p:nvPr/>
          </p:nvPicPr>
          <p:blipFill rotWithShape="1">
            <a:blip r:embed="rId3">
              <a:alphaModFix/>
            </a:blip>
            <a:srcRect b="54179" l="4895" r="83667" t="29090"/>
            <a:stretch/>
          </p:blipFill>
          <p:spPr>
            <a:xfrm>
              <a:off x="5842500" y="2389949"/>
              <a:ext cx="360474" cy="508699"/>
            </a:xfrm>
            <a:prstGeom prst="rect">
              <a:avLst/>
            </a:prstGeom>
            <a:noFill/>
            <a:ln>
              <a:noFill/>
            </a:ln>
          </p:spPr>
        </p:pic>
      </p:grpSp>
      <p:grpSp>
        <p:nvGrpSpPr>
          <p:cNvPr id="2055" name="Google Shape;2055;p106"/>
          <p:cNvGrpSpPr/>
          <p:nvPr/>
        </p:nvGrpSpPr>
        <p:grpSpPr>
          <a:xfrm>
            <a:off x="3698625" y="3133475"/>
            <a:ext cx="2450150" cy="998775"/>
            <a:chOff x="3698625" y="3133475"/>
            <a:chExt cx="2450150" cy="998775"/>
          </a:xfrm>
        </p:grpSpPr>
        <p:sp>
          <p:nvSpPr>
            <p:cNvPr id="2056" name="Google Shape;2056;p106"/>
            <p:cNvSpPr/>
            <p:nvPr/>
          </p:nvSpPr>
          <p:spPr>
            <a:xfrm>
              <a:off x="3698625" y="3738917"/>
              <a:ext cx="2373925" cy="326050"/>
            </a:xfrm>
            <a:custGeom>
              <a:rect b="b" l="l" r="r" t="t"/>
              <a:pathLst>
                <a:path extrusionOk="0" h="13042" w="94957">
                  <a:moveTo>
                    <a:pt x="0" y="11635"/>
                  </a:moveTo>
                  <a:cubicBezTo>
                    <a:pt x="7855" y="9701"/>
                    <a:pt x="31301" y="-205"/>
                    <a:pt x="47127" y="29"/>
                  </a:cubicBezTo>
                  <a:cubicBezTo>
                    <a:pt x="62953" y="264"/>
                    <a:pt x="86985" y="10873"/>
                    <a:pt x="94957" y="13042"/>
                  </a:cubicBezTo>
                </a:path>
              </a:pathLst>
            </a:custGeom>
            <a:noFill/>
            <a:ln cap="flat" cmpd="sng" w="28575">
              <a:solidFill>
                <a:srgbClr val="000000"/>
              </a:solidFill>
              <a:prstDash val="dot"/>
              <a:round/>
              <a:headEnd len="med" w="med" type="none"/>
              <a:tailEnd len="med" w="med" type="none"/>
            </a:ln>
          </p:spPr>
        </p:sp>
        <p:cxnSp>
          <p:nvCxnSpPr>
            <p:cNvPr id="2057" name="Google Shape;2057;p106"/>
            <p:cNvCxnSpPr/>
            <p:nvPr/>
          </p:nvCxnSpPr>
          <p:spPr>
            <a:xfrm>
              <a:off x="6008075" y="4062050"/>
              <a:ext cx="140700" cy="70200"/>
            </a:xfrm>
            <a:prstGeom prst="straightConnector1">
              <a:avLst/>
            </a:prstGeom>
            <a:noFill/>
            <a:ln cap="flat" cmpd="sng" w="19050">
              <a:solidFill>
                <a:srgbClr val="000000"/>
              </a:solidFill>
              <a:prstDash val="solid"/>
              <a:round/>
              <a:headEnd len="med" w="med" type="none"/>
              <a:tailEnd len="med" w="med" type="triangle"/>
            </a:ln>
          </p:spPr>
        </p:cxnSp>
        <p:pic>
          <p:nvPicPr>
            <p:cNvPr id="2058" name="Google Shape;2058;p106"/>
            <p:cNvPicPr preferRelativeResize="0"/>
            <p:nvPr/>
          </p:nvPicPr>
          <p:blipFill rotWithShape="1">
            <a:blip r:embed="rId4">
              <a:alphaModFix/>
            </a:blip>
            <a:srcRect b="64834" l="39019" r="37849" t="3453"/>
            <a:stretch/>
          </p:blipFill>
          <p:spPr>
            <a:xfrm>
              <a:off x="4705350" y="3133475"/>
              <a:ext cx="360474" cy="494200"/>
            </a:xfrm>
            <a:prstGeom prst="rect">
              <a:avLst/>
            </a:prstGeom>
            <a:noFill/>
            <a:ln>
              <a:noFill/>
            </a:ln>
          </p:spPr>
        </p:pic>
      </p:grpSp>
      <p:sp>
        <p:nvSpPr>
          <p:cNvPr id="2059" name="Google Shape;2059;p10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2060" name="Google Shape;2060;p10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6"/>
                                        </p:tgtEl>
                                        <p:attrNameLst>
                                          <p:attrName>style.visibility</p:attrName>
                                        </p:attrNameLst>
                                      </p:cBhvr>
                                      <p:to>
                                        <p:strVal val="visible"/>
                                      </p:to>
                                    </p:set>
                                    <p:animEffect filter="fade" transition="in">
                                      <p:cBhvr>
                                        <p:cTn dur="1000"/>
                                        <p:tgtEl>
                                          <p:spTgt spid="2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2"/>
                                        </p:tgtEl>
                                        <p:attrNameLst>
                                          <p:attrName>style.visibility</p:attrName>
                                        </p:attrNameLst>
                                      </p:cBhvr>
                                      <p:to>
                                        <p:strVal val="visible"/>
                                      </p:to>
                                    </p:set>
                                    <p:animEffect filter="fade" transition="in">
                                      <p:cBhvr>
                                        <p:cTn dur="1000"/>
                                        <p:tgtEl>
                                          <p:spTgt spid="2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1000"/>
                                        <p:tgtEl>
                                          <p:spTgt spid="2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1000"/>
                                        <p:tgtEl>
                                          <p:spTgt spid="2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0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066" name="Google Shape;2066;p107"/>
          <p:cNvSpPr txBox="1"/>
          <p:nvPr/>
        </p:nvSpPr>
        <p:spPr>
          <a:xfrm>
            <a:off x="223875" y="895950"/>
            <a:ext cx="4266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solidFill>
                  <a:srgbClr val="FF9900"/>
                </a:solidFill>
                <a:latin typeface="Raleway"/>
                <a:ea typeface="Raleway"/>
                <a:cs typeface="Raleway"/>
                <a:sym typeface="Raleway"/>
              </a:rPr>
              <a:t>Collaboration</a:t>
            </a:r>
            <a:endParaRPr sz="2200">
              <a:latin typeface="Raleway"/>
              <a:ea typeface="Raleway"/>
              <a:cs typeface="Raleway"/>
              <a:sym typeface="Raleway"/>
            </a:endParaRPr>
          </a:p>
        </p:txBody>
      </p:sp>
      <p:sp>
        <p:nvSpPr>
          <p:cNvPr id="2067" name="Google Shape;2067;p107"/>
          <p:cNvSpPr/>
          <p:nvPr/>
        </p:nvSpPr>
        <p:spPr>
          <a:xfrm>
            <a:off x="2252275" y="2553837"/>
            <a:ext cx="360474" cy="508699"/>
          </a:xfrm>
          <a:prstGeom prst="rect">
            <a:avLst/>
          </a:prstGeom>
          <a:noFill/>
          <a:ln>
            <a:noFill/>
          </a:ln>
        </p:spPr>
      </p:sp>
      <p:sp>
        <p:nvSpPr>
          <p:cNvPr id="2068" name="Google Shape;2068;p107"/>
          <p:cNvSpPr/>
          <p:nvPr/>
        </p:nvSpPr>
        <p:spPr>
          <a:xfrm>
            <a:off x="6181000" y="2573875"/>
            <a:ext cx="360474" cy="468599"/>
          </a:xfrm>
          <a:prstGeom prst="rect">
            <a:avLst/>
          </a:prstGeom>
          <a:noFill/>
          <a:ln>
            <a:noFill/>
          </a:ln>
        </p:spPr>
      </p:sp>
      <p:sp>
        <p:nvSpPr>
          <p:cNvPr id="2069" name="Google Shape;2069;p107"/>
          <p:cNvSpPr/>
          <p:nvPr/>
        </p:nvSpPr>
        <p:spPr>
          <a:xfrm>
            <a:off x="4216638" y="883150"/>
            <a:ext cx="360474" cy="494200"/>
          </a:xfrm>
          <a:prstGeom prst="rect">
            <a:avLst/>
          </a:prstGeom>
          <a:noFill/>
          <a:ln>
            <a:noFill/>
          </a:ln>
        </p:spPr>
      </p:sp>
      <p:sp>
        <p:nvSpPr>
          <p:cNvPr id="2070" name="Google Shape;2070;p107"/>
          <p:cNvSpPr/>
          <p:nvPr/>
        </p:nvSpPr>
        <p:spPr>
          <a:xfrm>
            <a:off x="3552375" y="2062525"/>
            <a:ext cx="1689000" cy="149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t>Task 1</a:t>
            </a:r>
            <a:endParaRPr b="1"/>
          </a:p>
          <a:p>
            <a:pPr indent="0" lvl="0" marL="0" rtl="0" algn="ctr">
              <a:spcBef>
                <a:spcPts val="0"/>
              </a:spcBef>
              <a:spcAft>
                <a:spcPts val="0"/>
              </a:spcAft>
              <a:buNone/>
            </a:pPr>
            <a:r>
              <a:rPr b="1" lang="tr-TR"/>
              <a:t>+</a:t>
            </a:r>
            <a:endParaRPr b="1"/>
          </a:p>
          <a:p>
            <a:pPr indent="0" lvl="0" marL="0" rtl="0" algn="ctr">
              <a:spcBef>
                <a:spcPts val="0"/>
              </a:spcBef>
              <a:spcAft>
                <a:spcPts val="0"/>
              </a:spcAft>
              <a:buNone/>
            </a:pPr>
            <a:r>
              <a:rPr b="1" lang="tr-TR"/>
              <a:t>Task 2</a:t>
            </a:r>
            <a:endParaRPr b="1"/>
          </a:p>
          <a:p>
            <a:pPr indent="0" lvl="0" marL="0" rtl="0" algn="ctr">
              <a:spcBef>
                <a:spcPts val="0"/>
              </a:spcBef>
              <a:spcAft>
                <a:spcPts val="0"/>
              </a:spcAft>
              <a:buNone/>
            </a:pPr>
            <a:r>
              <a:rPr b="1" lang="tr-TR"/>
              <a:t>+</a:t>
            </a:r>
            <a:endParaRPr b="1"/>
          </a:p>
          <a:p>
            <a:pPr indent="0" lvl="0" marL="0" rtl="0" algn="ctr">
              <a:spcBef>
                <a:spcPts val="0"/>
              </a:spcBef>
              <a:spcAft>
                <a:spcPts val="0"/>
              </a:spcAft>
              <a:buNone/>
            </a:pPr>
            <a:r>
              <a:rPr b="1" lang="tr-TR"/>
              <a:t>Task 2</a:t>
            </a:r>
            <a:endParaRPr b="1"/>
          </a:p>
        </p:txBody>
      </p:sp>
      <p:cxnSp>
        <p:nvCxnSpPr>
          <p:cNvPr id="2071" name="Google Shape;2071;p107"/>
          <p:cNvCxnSpPr>
            <a:stCxn id="2069" idx="2"/>
            <a:endCxn id="2070" idx="0"/>
          </p:cNvCxnSpPr>
          <p:nvPr/>
        </p:nvCxnSpPr>
        <p:spPr>
          <a:xfrm>
            <a:off x="4396875" y="1377350"/>
            <a:ext cx="0" cy="685200"/>
          </a:xfrm>
          <a:prstGeom prst="straightConnector1">
            <a:avLst/>
          </a:prstGeom>
          <a:noFill/>
          <a:ln cap="flat" cmpd="sng" w="19050">
            <a:solidFill>
              <a:srgbClr val="FF0000"/>
            </a:solidFill>
            <a:prstDash val="solid"/>
            <a:round/>
            <a:headEnd len="med" w="med" type="none"/>
            <a:tailEnd len="med" w="med" type="triangle"/>
          </a:ln>
        </p:spPr>
      </p:cxnSp>
      <p:cxnSp>
        <p:nvCxnSpPr>
          <p:cNvPr id="2072" name="Google Shape;2072;p107"/>
          <p:cNvCxnSpPr>
            <a:stCxn id="2068" idx="1"/>
            <a:endCxn id="2070" idx="3"/>
          </p:cNvCxnSpPr>
          <p:nvPr/>
        </p:nvCxnSpPr>
        <p:spPr>
          <a:xfrm rot="10800000">
            <a:off x="5241400" y="2808175"/>
            <a:ext cx="939600" cy="0"/>
          </a:xfrm>
          <a:prstGeom prst="straightConnector1">
            <a:avLst/>
          </a:prstGeom>
          <a:noFill/>
          <a:ln cap="flat" cmpd="sng" w="19050">
            <a:solidFill>
              <a:srgbClr val="FF0000"/>
            </a:solidFill>
            <a:prstDash val="solid"/>
            <a:round/>
            <a:headEnd len="med" w="med" type="none"/>
            <a:tailEnd len="med" w="med" type="triangle"/>
          </a:ln>
        </p:spPr>
      </p:cxnSp>
      <p:cxnSp>
        <p:nvCxnSpPr>
          <p:cNvPr id="2073" name="Google Shape;2073;p107"/>
          <p:cNvCxnSpPr>
            <a:stCxn id="2067" idx="3"/>
            <a:endCxn id="2070" idx="1"/>
          </p:cNvCxnSpPr>
          <p:nvPr/>
        </p:nvCxnSpPr>
        <p:spPr>
          <a:xfrm>
            <a:off x="2612749" y="2808186"/>
            <a:ext cx="939600" cy="0"/>
          </a:xfrm>
          <a:prstGeom prst="straightConnector1">
            <a:avLst/>
          </a:prstGeom>
          <a:noFill/>
          <a:ln cap="flat" cmpd="sng" w="19050">
            <a:solidFill>
              <a:srgbClr val="FF0000"/>
            </a:solidFill>
            <a:prstDash val="solid"/>
            <a:round/>
            <a:headEnd len="med" w="med" type="none"/>
            <a:tailEnd len="med" w="med" type="triangle"/>
          </a:ln>
        </p:spPr>
      </p:cxnSp>
      <p:sp>
        <p:nvSpPr>
          <p:cNvPr id="2074" name="Google Shape;2074;p107"/>
          <p:cNvSpPr txBox="1"/>
          <p:nvPr/>
        </p:nvSpPr>
        <p:spPr>
          <a:xfrm>
            <a:off x="3574300" y="3680125"/>
            <a:ext cx="17439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a:latin typeface="Barlow"/>
                <a:ea typeface="Barlow"/>
                <a:cs typeface="Barlow"/>
                <a:sym typeface="Barlow"/>
              </a:rPr>
              <a:t>Combined Tasks</a:t>
            </a:r>
            <a:endParaRPr b="1">
              <a:latin typeface="Barlow"/>
              <a:ea typeface="Barlow"/>
              <a:cs typeface="Barlow"/>
              <a:sym typeface="Barlow"/>
            </a:endParaRPr>
          </a:p>
        </p:txBody>
      </p:sp>
      <p:pic>
        <p:nvPicPr>
          <p:cNvPr id="2075" name="Google Shape;2075;p107"/>
          <p:cNvPicPr preferRelativeResize="0"/>
          <p:nvPr/>
        </p:nvPicPr>
        <p:blipFill rotWithShape="1">
          <a:blip r:embed="rId3">
            <a:alphaModFix/>
          </a:blip>
          <a:srcRect b="54179" l="4895" r="83667" t="29090"/>
          <a:stretch/>
        </p:blipFill>
        <p:spPr>
          <a:xfrm>
            <a:off x="2252275" y="2553824"/>
            <a:ext cx="360474" cy="508699"/>
          </a:xfrm>
          <a:prstGeom prst="rect">
            <a:avLst/>
          </a:prstGeom>
          <a:noFill/>
          <a:ln>
            <a:noFill/>
          </a:ln>
        </p:spPr>
      </p:pic>
      <p:pic>
        <p:nvPicPr>
          <p:cNvPr id="2076" name="Google Shape;2076;p107"/>
          <p:cNvPicPr preferRelativeResize="0"/>
          <p:nvPr/>
        </p:nvPicPr>
        <p:blipFill rotWithShape="1">
          <a:blip r:embed="rId3">
            <a:alphaModFix/>
          </a:blip>
          <a:srcRect b="81107" l="36352" r="51616" t="2682"/>
          <a:stretch/>
        </p:blipFill>
        <p:spPr>
          <a:xfrm>
            <a:off x="4216637" y="895950"/>
            <a:ext cx="360474" cy="468599"/>
          </a:xfrm>
          <a:prstGeom prst="rect">
            <a:avLst/>
          </a:prstGeom>
          <a:noFill/>
          <a:ln>
            <a:noFill/>
          </a:ln>
        </p:spPr>
      </p:pic>
      <p:pic>
        <p:nvPicPr>
          <p:cNvPr id="2077" name="Google Shape;2077;p107"/>
          <p:cNvPicPr preferRelativeResize="0"/>
          <p:nvPr/>
        </p:nvPicPr>
        <p:blipFill rotWithShape="1">
          <a:blip r:embed="rId4">
            <a:alphaModFix/>
          </a:blip>
          <a:srcRect b="64834" l="39019" r="37849" t="3453"/>
          <a:stretch/>
        </p:blipFill>
        <p:spPr>
          <a:xfrm>
            <a:off x="6181025" y="2561075"/>
            <a:ext cx="360474" cy="494200"/>
          </a:xfrm>
          <a:prstGeom prst="rect">
            <a:avLst/>
          </a:prstGeom>
          <a:noFill/>
          <a:ln>
            <a:noFill/>
          </a:ln>
        </p:spPr>
      </p:pic>
      <p:sp>
        <p:nvSpPr>
          <p:cNvPr id="2078" name="Google Shape;2078;p10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Branches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pic>
        <p:nvPicPr>
          <p:cNvPr id="2083" name="Google Shape;2083;p108"/>
          <p:cNvPicPr preferRelativeResize="0"/>
          <p:nvPr/>
        </p:nvPicPr>
        <p:blipFill>
          <a:blip r:embed="rId3">
            <a:alphaModFix/>
          </a:blip>
          <a:stretch>
            <a:fillRect/>
          </a:stretch>
        </p:blipFill>
        <p:spPr>
          <a:xfrm>
            <a:off x="2070725" y="582650"/>
            <a:ext cx="4927236" cy="2524700"/>
          </a:xfrm>
          <a:prstGeom prst="rect">
            <a:avLst/>
          </a:prstGeom>
          <a:noFill/>
          <a:ln>
            <a:noFill/>
          </a:ln>
        </p:spPr>
      </p:pic>
      <p:sp>
        <p:nvSpPr>
          <p:cNvPr id="2084" name="Google Shape;2084;p108"/>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Branches</a:t>
            </a:r>
            <a:endParaRPr b="1">
              <a:solidFill>
                <a:srgbClr val="429ED4"/>
              </a:solidFill>
              <a:latin typeface="Calibri"/>
              <a:ea typeface="Calibri"/>
              <a:cs typeface="Calibri"/>
              <a:sym typeface="Calibri"/>
            </a:endParaRPr>
          </a:p>
        </p:txBody>
      </p:sp>
      <p:sp>
        <p:nvSpPr>
          <p:cNvPr id="2085" name="Google Shape;2085;p108"/>
          <p:cNvSpPr txBox="1"/>
          <p:nvPr>
            <p:ph idx="1" type="body"/>
          </p:nvPr>
        </p:nvSpPr>
        <p:spPr>
          <a:xfrm>
            <a:off x="1801400" y="3269100"/>
            <a:ext cx="7313100" cy="1031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Production of the project lives on master/main branch</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Branches are reference to a commit</a:t>
            </a:r>
            <a:endParaRPr sz="2400">
              <a:solidFill>
                <a:srgbClr val="666666"/>
              </a:solidFill>
              <a:latin typeface="Calibri"/>
              <a:ea typeface="Calibri"/>
              <a:cs typeface="Calibri"/>
              <a:sym typeface="Calibri"/>
            </a:endParaRPr>
          </a:p>
        </p:txBody>
      </p:sp>
      <p:sp>
        <p:nvSpPr>
          <p:cNvPr id="2086" name="Google Shape;2086;p10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2087" name="Google Shape;2087;p108"/>
          <p:cNvPicPr preferRelativeResize="0"/>
          <p:nvPr/>
        </p:nvPicPr>
        <p:blipFill>
          <a:blip r:embed="rId4">
            <a:alphaModFix/>
          </a:blip>
          <a:stretch>
            <a:fillRect/>
          </a:stretch>
        </p:blipFill>
        <p:spPr>
          <a:xfrm>
            <a:off x="2675112" y="4300200"/>
            <a:ext cx="3913026" cy="5070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8"/>
          <p:cNvSpPr txBox="1"/>
          <p:nvPr>
            <p:ph idx="1" type="body"/>
          </p:nvPr>
        </p:nvSpPr>
        <p:spPr>
          <a:xfrm>
            <a:off x="523300" y="685650"/>
            <a:ext cx="6605700" cy="14682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Types</a:t>
            </a:r>
            <a:endParaRPr sz="2400">
              <a:solidFill>
                <a:srgbClr val="666666"/>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Distributed </a:t>
            </a:r>
            <a:endParaRPr sz="2400">
              <a:solidFill>
                <a:srgbClr val="666666"/>
              </a:solidFill>
              <a:latin typeface="Calibri"/>
              <a:ea typeface="Calibri"/>
              <a:cs typeface="Calibri"/>
              <a:sym typeface="Calibri"/>
            </a:endParaRPr>
          </a:p>
          <a:p>
            <a:pPr indent="-381000" lvl="1" marL="9144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Centralized (Client-Server)</a:t>
            </a:r>
            <a:endParaRPr sz="2400">
              <a:solidFill>
                <a:srgbClr val="666666"/>
              </a:solidFill>
              <a:latin typeface="Calibri"/>
              <a:ea typeface="Calibri"/>
              <a:cs typeface="Calibri"/>
              <a:sym typeface="Calibri"/>
            </a:endParaRPr>
          </a:p>
        </p:txBody>
      </p:sp>
      <p:sp>
        <p:nvSpPr>
          <p:cNvPr id="440" name="Google Shape;440;p2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441" name="Google Shape;441;p28"/>
          <p:cNvSpPr txBox="1"/>
          <p:nvPr>
            <p:ph type="title"/>
          </p:nvPr>
        </p:nvSpPr>
        <p:spPr>
          <a:xfrm>
            <a:off x="457200" y="40250"/>
            <a:ext cx="8154300" cy="72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Version Control Systems</a:t>
            </a:r>
            <a:endParaRPr b="1">
              <a:solidFill>
                <a:srgbClr val="429ED4"/>
              </a:solidFill>
              <a:latin typeface="Calibri"/>
              <a:ea typeface="Calibri"/>
              <a:cs typeface="Calibri"/>
              <a:sym typeface="Calibri"/>
            </a:endParaRPr>
          </a:p>
        </p:txBody>
      </p:sp>
      <p:pic>
        <p:nvPicPr>
          <p:cNvPr id="442" name="Google Shape;442;p28"/>
          <p:cNvPicPr preferRelativeResize="0"/>
          <p:nvPr/>
        </p:nvPicPr>
        <p:blipFill>
          <a:blip r:embed="rId3">
            <a:alphaModFix/>
          </a:blip>
          <a:stretch>
            <a:fillRect/>
          </a:stretch>
        </p:blipFill>
        <p:spPr>
          <a:xfrm>
            <a:off x="1856325" y="2114050"/>
            <a:ext cx="5903494" cy="24562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09"/>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Branches</a:t>
            </a:r>
            <a:endParaRPr sz="4000">
              <a:solidFill>
                <a:srgbClr val="741B47"/>
              </a:solidFill>
              <a:latin typeface="Raleway Medium"/>
              <a:ea typeface="Raleway Medium"/>
              <a:cs typeface="Raleway Medium"/>
              <a:sym typeface="Raleway Medium"/>
            </a:endParaRPr>
          </a:p>
        </p:txBody>
      </p:sp>
      <p:sp>
        <p:nvSpPr>
          <p:cNvPr id="2093" name="Google Shape;2093;p10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094" name="Google Shape;2094;p109"/>
          <p:cNvSpPr txBox="1"/>
          <p:nvPr>
            <p:ph idx="1" type="body"/>
          </p:nvPr>
        </p:nvSpPr>
        <p:spPr>
          <a:xfrm>
            <a:off x="667450" y="686125"/>
            <a:ext cx="7717500" cy="40545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local branches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remote branches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-r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see all branches</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-a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110"/>
          <p:cNvSpPr txBox="1"/>
          <p:nvPr>
            <p:ph type="title"/>
          </p:nvPr>
        </p:nvSpPr>
        <p:spPr>
          <a:xfrm>
            <a:off x="457200" y="192650"/>
            <a:ext cx="82548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Creating/switching branches</a:t>
            </a:r>
            <a:endParaRPr sz="4000">
              <a:solidFill>
                <a:srgbClr val="741B47"/>
              </a:solidFill>
              <a:latin typeface="Raleway Medium"/>
              <a:ea typeface="Raleway Medium"/>
              <a:cs typeface="Raleway Medium"/>
              <a:sym typeface="Raleway Medium"/>
            </a:endParaRPr>
          </a:p>
        </p:txBody>
      </p:sp>
      <p:sp>
        <p:nvSpPr>
          <p:cNvPr id="2100" name="Google Shape;2100;p11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101" name="Google Shape;2101;p110"/>
          <p:cNvSpPr txBox="1"/>
          <p:nvPr>
            <p:ph idx="1" type="body"/>
          </p:nvPr>
        </p:nvSpPr>
        <p:spPr>
          <a:xfrm>
            <a:off x="713250" y="1053975"/>
            <a:ext cx="7717500" cy="3623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create a new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switch to a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checkout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create a new branch and switch to that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checkout -b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11"/>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Deleting branches</a:t>
            </a:r>
            <a:endParaRPr sz="4000">
              <a:solidFill>
                <a:srgbClr val="741B47"/>
              </a:solidFill>
              <a:latin typeface="Raleway Medium"/>
              <a:ea typeface="Raleway Medium"/>
              <a:cs typeface="Raleway Medium"/>
              <a:sym typeface="Raleway Medium"/>
            </a:endParaRPr>
          </a:p>
        </p:txBody>
      </p:sp>
      <p:sp>
        <p:nvSpPr>
          <p:cNvPr id="2107" name="Google Shape;2107;p111"/>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108" name="Google Shape;2108;p111"/>
          <p:cNvSpPr txBox="1"/>
          <p:nvPr>
            <p:ph idx="1" type="body"/>
          </p:nvPr>
        </p:nvSpPr>
        <p:spPr>
          <a:xfrm>
            <a:off x="667450" y="1131325"/>
            <a:ext cx="7717500" cy="3552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delete a local branch</a:t>
            </a:r>
            <a:endParaRPr sz="2400">
              <a:solidFill>
                <a:srgbClr val="666666"/>
              </a:solidFill>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r>
              <a:rPr b="1" lang="tr-TR" sz="3600">
                <a:solidFill>
                  <a:schemeClr val="lt1"/>
                </a:solidFill>
                <a:highlight>
                  <a:srgbClr val="434343"/>
                </a:highlight>
                <a:latin typeface="Calibri"/>
                <a:ea typeface="Calibri"/>
                <a:cs typeface="Calibri"/>
                <a:sym typeface="Calibri"/>
              </a:rPr>
              <a:t>git branch -d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b="1" lang="tr-TR" sz="3600">
                <a:solidFill>
                  <a:schemeClr val="lt1"/>
                </a:solidFill>
                <a:highlight>
                  <a:srgbClr val="434343"/>
                </a:highlight>
                <a:latin typeface="Calibri"/>
                <a:ea typeface="Calibri"/>
                <a:cs typeface="Calibri"/>
                <a:sym typeface="Calibri"/>
              </a:rPr>
              <a:t>    git branch -D </a:t>
            </a:r>
            <a:r>
              <a:rPr b="1" lang="tr-TR" sz="3600">
                <a:solidFill>
                  <a:srgbClr val="FF9900"/>
                </a:solidFill>
                <a:highlight>
                  <a:srgbClr val="434343"/>
                </a:highlight>
                <a:latin typeface="Calibri"/>
                <a:ea typeface="Calibri"/>
                <a:cs typeface="Calibri"/>
                <a:sym typeface="Calibri"/>
              </a:rPr>
              <a:t>Branch name</a:t>
            </a:r>
            <a:r>
              <a:rPr b="1" lang="tr-TR" sz="3600">
                <a:solidFill>
                  <a:schemeClr val="lt1"/>
                </a:solidFill>
                <a:highlight>
                  <a:srgbClr val="434343"/>
                </a:highlight>
                <a:latin typeface="Calibri"/>
                <a:ea typeface="Calibri"/>
                <a:cs typeface="Calibri"/>
                <a:sym typeface="Calibri"/>
              </a:rPr>
              <a:t> </a:t>
            </a:r>
            <a:r>
              <a:rPr b="1" lang="tr-TR" sz="3600">
                <a:solidFill>
                  <a:srgbClr val="434343"/>
                </a:solidFill>
                <a:highlight>
                  <a:srgbClr val="434343"/>
                </a:highlight>
                <a:latin typeface="Calibri"/>
                <a:ea typeface="Calibri"/>
                <a:cs typeface="Calibri"/>
                <a:sym typeface="Calibri"/>
              </a:rPr>
              <a:t>t</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b="1" sz="3600">
              <a:solidFill>
                <a:srgbClr val="434343"/>
              </a:solidFill>
              <a:highlight>
                <a:srgbClr val="434343"/>
              </a:highlight>
              <a:latin typeface="Calibri"/>
              <a:ea typeface="Calibri"/>
              <a:cs typeface="Calibri"/>
              <a:sym typeface="Calibri"/>
            </a:endParaRPr>
          </a:p>
          <a:p>
            <a:pPr indent="0" lvl="0" marL="914400" rtl="0" algn="l">
              <a:spcBef>
                <a:spcPts val="600"/>
              </a:spcBef>
              <a:spcAft>
                <a:spcPts val="0"/>
              </a:spcAft>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a:p>
            <a:pPr indent="0" lvl="0" marL="914400" rtl="0" algn="l">
              <a:spcBef>
                <a:spcPts val="600"/>
              </a:spcBef>
              <a:spcAft>
                <a:spcPts val="0"/>
              </a:spcAft>
              <a:buNone/>
            </a:pPr>
            <a:r>
              <a:t/>
            </a: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112"/>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Bonobo Git Server</a:t>
            </a:r>
            <a:endParaRPr b="1">
              <a:solidFill>
                <a:srgbClr val="429ED4"/>
              </a:solidFill>
              <a:latin typeface="Calibri"/>
              <a:ea typeface="Calibri"/>
              <a:cs typeface="Calibri"/>
              <a:sym typeface="Calibri"/>
            </a:endParaRPr>
          </a:p>
        </p:txBody>
      </p:sp>
      <p:sp>
        <p:nvSpPr>
          <p:cNvPr id="2114" name="Google Shape;2114;p112"/>
          <p:cNvSpPr txBox="1"/>
          <p:nvPr>
            <p:ph idx="1" type="body"/>
          </p:nvPr>
        </p:nvSpPr>
        <p:spPr>
          <a:xfrm>
            <a:off x="722250" y="2359975"/>
            <a:ext cx="7699500" cy="1592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sz="2200">
                <a:solidFill>
                  <a:srgbClr val="666666"/>
                </a:solidFill>
                <a:latin typeface="Calibri"/>
                <a:ea typeface="Calibri"/>
                <a:cs typeface="Calibri"/>
                <a:sym typeface="Calibri"/>
              </a:rPr>
              <a:t>Lets install Bonobo Git Server on a specific server and publish it. </a:t>
            </a:r>
            <a:endParaRPr sz="21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2115" name="Google Shape;2115;p112"/>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113"/>
          <p:cNvSpPr txBox="1"/>
          <p:nvPr>
            <p:ph type="title"/>
          </p:nvPr>
        </p:nvSpPr>
        <p:spPr>
          <a:xfrm>
            <a:off x="457200" y="192649"/>
            <a:ext cx="5640900" cy="5919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Merge Conflicts</a:t>
            </a:r>
            <a:endParaRPr sz="4000">
              <a:solidFill>
                <a:srgbClr val="741B47"/>
              </a:solidFill>
              <a:latin typeface="Raleway Medium"/>
              <a:ea typeface="Raleway Medium"/>
              <a:cs typeface="Raleway Medium"/>
              <a:sym typeface="Raleway Medium"/>
            </a:endParaRPr>
          </a:p>
        </p:txBody>
      </p:sp>
      <p:sp>
        <p:nvSpPr>
          <p:cNvPr id="2121" name="Google Shape;2121;p113"/>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122" name="Google Shape;2122;p113"/>
          <p:cNvSpPr/>
          <p:nvPr/>
        </p:nvSpPr>
        <p:spPr>
          <a:xfrm>
            <a:off x="11672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13"/>
          <p:cNvSpPr/>
          <p:nvPr/>
        </p:nvSpPr>
        <p:spPr>
          <a:xfrm>
            <a:off x="22340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13"/>
          <p:cNvSpPr/>
          <p:nvPr/>
        </p:nvSpPr>
        <p:spPr>
          <a:xfrm>
            <a:off x="33008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3"/>
          <p:cNvSpPr/>
          <p:nvPr/>
        </p:nvSpPr>
        <p:spPr>
          <a:xfrm>
            <a:off x="5434425" y="15007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2126" name="Google Shape;2126;p113"/>
          <p:cNvSpPr/>
          <p:nvPr/>
        </p:nvSpPr>
        <p:spPr>
          <a:xfrm>
            <a:off x="5434425" y="1043550"/>
            <a:ext cx="640200" cy="2553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HEAD</a:t>
            </a:r>
            <a:endParaRPr sz="1000"/>
          </a:p>
        </p:txBody>
      </p:sp>
      <p:sp>
        <p:nvSpPr>
          <p:cNvPr id="2127" name="Google Shape;2127;p113"/>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13"/>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13"/>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0" name="Google Shape;2130;p113"/>
          <p:cNvCxnSpPr>
            <a:stCxn id="2123" idx="1"/>
            <a:endCxn id="2122" idx="3"/>
          </p:cNvCxnSpPr>
          <p:nvPr/>
        </p:nvCxnSpPr>
        <p:spPr>
          <a:xfrm rot="10800000">
            <a:off x="18074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31" name="Google Shape;2131;p113"/>
          <p:cNvCxnSpPr>
            <a:stCxn id="2124" idx="1"/>
            <a:endCxn id="2123" idx="3"/>
          </p:cNvCxnSpPr>
          <p:nvPr/>
        </p:nvCxnSpPr>
        <p:spPr>
          <a:xfrm rot="10800000">
            <a:off x="28742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32" name="Google Shape;2132;p113"/>
          <p:cNvCxnSpPr>
            <a:stCxn id="2126" idx="2"/>
            <a:endCxn id="2125" idx="0"/>
          </p:cNvCxnSpPr>
          <p:nvPr/>
        </p:nvCxnSpPr>
        <p:spPr>
          <a:xfrm>
            <a:off x="5754525" y="1298850"/>
            <a:ext cx="0" cy="201900"/>
          </a:xfrm>
          <a:prstGeom prst="straightConnector1">
            <a:avLst/>
          </a:prstGeom>
          <a:noFill/>
          <a:ln cap="flat" cmpd="sng" w="9525">
            <a:solidFill>
              <a:srgbClr val="000000"/>
            </a:solidFill>
            <a:prstDash val="solid"/>
            <a:round/>
            <a:headEnd len="med" w="med" type="none"/>
            <a:tailEnd len="med" w="med" type="triangle"/>
          </a:ln>
        </p:spPr>
      </p:cxnSp>
      <p:cxnSp>
        <p:nvCxnSpPr>
          <p:cNvPr id="2133" name="Google Shape;2133;p113"/>
          <p:cNvCxnSpPr/>
          <p:nvPr/>
        </p:nvCxnSpPr>
        <p:spPr>
          <a:xfrm>
            <a:off x="5754525" y="17560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2134" name="Google Shape;2134;p113"/>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35" name="Google Shape;2135;p113"/>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36" name="Google Shape;2136;p113"/>
          <p:cNvCxnSpPr>
            <a:stCxn id="2127" idx="1"/>
            <a:endCxn id="2124" idx="2"/>
          </p:cNvCxnSpPr>
          <p:nvPr/>
        </p:nvCxnSpPr>
        <p:spPr>
          <a:xfrm rot="10800000">
            <a:off x="3620925" y="2365650"/>
            <a:ext cx="670500" cy="1115700"/>
          </a:xfrm>
          <a:prstGeom prst="bentConnector2">
            <a:avLst/>
          </a:prstGeom>
          <a:noFill/>
          <a:ln cap="flat" cmpd="sng" w="9525">
            <a:solidFill>
              <a:srgbClr val="000000"/>
            </a:solidFill>
            <a:prstDash val="solid"/>
            <a:round/>
            <a:headEnd len="med" w="med" type="none"/>
            <a:tailEnd len="med" w="med" type="none"/>
          </a:ln>
        </p:spPr>
      </p:cxnSp>
      <p:sp>
        <p:nvSpPr>
          <p:cNvPr id="2137" name="Google Shape;2137;p113"/>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2138" name="Google Shape;2138;p113"/>
          <p:cNvCxnSpPr>
            <a:stCxn id="2137" idx="0"/>
            <a:endCxn id="2129"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cxnSp>
        <p:nvCxnSpPr>
          <p:cNvPr id="2139" name="Google Shape;2139;p113"/>
          <p:cNvCxnSpPr>
            <a:endCxn id="2122" idx="1"/>
          </p:cNvCxnSpPr>
          <p:nvPr/>
        </p:nvCxnSpPr>
        <p:spPr>
          <a:xfrm flipH="1" rot="10800000">
            <a:off x="553725" y="21859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140" name="Google Shape;2140;p113"/>
          <p:cNvSpPr txBox="1"/>
          <p:nvPr/>
        </p:nvSpPr>
        <p:spPr>
          <a:xfrm>
            <a:off x="216500" y="2919075"/>
            <a:ext cx="670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Root</a:t>
            </a:r>
            <a:endParaRPr sz="1000">
              <a:latin typeface="Barlow Light"/>
              <a:ea typeface="Barlow Light"/>
              <a:cs typeface="Barlow Light"/>
              <a:sym typeface="Barlow Light"/>
            </a:endParaRPr>
          </a:p>
          <a:p>
            <a:pPr indent="0" lvl="0" marL="0" rtl="0" algn="l">
              <a:spcBef>
                <a:spcPts val="0"/>
              </a:spcBef>
              <a:spcAft>
                <a:spcPts val="0"/>
              </a:spcAft>
              <a:buNone/>
            </a:pPr>
            <a:r>
              <a:rPr lang="tr-TR" sz="1000">
                <a:latin typeface="Barlow Light"/>
                <a:ea typeface="Barlow Light"/>
                <a:cs typeface="Barlow Light"/>
                <a:sym typeface="Barlow Light"/>
              </a:rPr>
              <a:t>commit</a:t>
            </a:r>
            <a:endParaRPr sz="1000">
              <a:latin typeface="Barlow Light"/>
              <a:ea typeface="Barlow Light"/>
              <a:cs typeface="Barlow Light"/>
              <a:sym typeface="Barlow Light"/>
            </a:endParaRPr>
          </a:p>
        </p:txBody>
      </p:sp>
      <p:cxnSp>
        <p:nvCxnSpPr>
          <p:cNvPr id="2141" name="Google Shape;2141;p113"/>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2142" name="Google Shape;2142;p113"/>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2143" name="Google Shape;2143;p113"/>
          <p:cNvSpPr/>
          <p:nvPr/>
        </p:nvSpPr>
        <p:spPr>
          <a:xfrm>
            <a:off x="43676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13"/>
          <p:cNvSpPr/>
          <p:nvPr/>
        </p:nvSpPr>
        <p:spPr>
          <a:xfrm>
            <a:off x="5434425" y="20062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5" name="Google Shape;2145;p113"/>
          <p:cNvCxnSpPr>
            <a:stCxn id="2143" idx="1"/>
          </p:cNvCxnSpPr>
          <p:nvPr/>
        </p:nvCxnSpPr>
        <p:spPr>
          <a:xfrm rot="10800000">
            <a:off x="39410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46" name="Google Shape;2146;p113"/>
          <p:cNvCxnSpPr>
            <a:stCxn id="2144" idx="1"/>
            <a:endCxn id="2143" idx="3"/>
          </p:cNvCxnSpPr>
          <p:nvPr/>
        </p:nvCxnSpPr>
        <p:spPr>
          <a:xfrm rot="10800000">
            <a:off x="5007825" y="21859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47" name="Google Shape;2147;p113"/>
          <p:cNvCxnSpPr/>
          <p:nvPr/>
        </p:nvCxnSpPr>
        <p:spPr>
          <a:xfrm flipH="1" rot="10800000">
            <a:off x="2687325" y="2338350"/>
            <a:ext cx="613500" cy="591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148" name="Google Shape;2148;p113"/>
          <p:cNvSpPr txBox="1"/>
          <p:nvPr/>
        </p:nvSpPr>
        <p:spPr>
          <a:xfrm>
            <a:off x="2350100" y="3071475"/>
            <a:ext cx="794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000">
                <a:latin typeface="Barlow Light"/>
                <a:ea typeface="Barlow Light"/>
                <a:cs typeface="Barlow Light"/>
                <a:sym typeface="Barlow Light"/>
              </a:rPr>
              <a:t>Ancestor</a:t>
            </a:r>
            <a:endParaRPr sz="1000">
              <a:latin typeface="Barlow Light"/>
              <a:ea typeface="Barlow Light"/>
              <a:cs typeface="Barlow Light"/>
              <a:sym typeface="Barlow Light"/>
            </a:endParaRPr>
          </a:p>
        </p:txBody>
      </p:sp>
      <p:sp>
        <p:nvSpPr>
          <p:cNvPr id="2149" name="Google Shape;2149;p113"/>
          <p:cNvSpPr txBox="1"/>
          <p:nvPr/>
        </p:nvSpPr>
        <p:spPr>
          <a:xfrm>
            <a:off x="1080225" y="994448"/>
            <a:ext cx="3675300" cy="64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tr-TR" sz="1700">
                <a:solidFill>
                  <a:srgbClr val="980000"/>
                </a:solidFill>
                <a:latin typeface="Barlow"/>
                <a:ea typeface="Barlow"/>
                <a:cs typeface="Barlow"/>
                <a:sym typeface="Barlow"/>
              </a:rPr>
              <a:t>Same files were edited in both branches</a:t>
            </a:r>
            <a:endParaRPr b="1" sz="1700">
              <a:solidFill>
                <a:srgbClr val="980000"/>
              </a:solidFill>
              <a:latin typeface="Barlow"/>
              <a:ea typeface="Barlow"/>
              <a:cs typeface="Barlow"/>
              <a:sym typeface="Barlow"/>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114"/>
          <p:cNvSpPr txBox="1"/>
          <p:nvPr>
            <p:ph type="title"/>
          </p:nvPr>
        </p:nvSpPr>
        <p:spPr>
          <a:xfrm>
            <a:off x="457200" y="192649"/>
            <a:ext cx="5640900" cy="5919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Merge Conflicts</a:t>
            </a:r>
            <a:endParaRPr sz="4000">
              <a:solidFill>
                <a:srgbClr val="741B47"/>
              </a:solidFill>
              <a:latin typeface="Raleway Medium"/>
              <a:ea typeface="Raleway Medium"/>
              <a:cs typeface="Raleway Medium"/>
              <a:sym typeface="Raleway Medium"/>
            </a:endParaRPr>
          </a:p>
        </p:txBody>
      </p:sp>
      <p:pic>
        <p:nvPicPr>
          <p:cNvPr id="2155" name="Google Shape;2155;p114"/>
          <p:cNvPicPr preferRelativeResize="0"/>
          <p:nvPr/>
        </p:nvPicPr>
        <p:blipFill>
          <a:blip r:embed="rId3">
            <a:alphaModFix/>
          </a:blip>
          <a:stretch>
            <a:fillRect/>
          </a:stretch>
        </p:blipFill>
        <p:spPr>
          <a:xfrm>
            <a:off x="330675" y="3069550"/>
            <a:ext cx="3085804" cy="1437425"/>
          </a:xfrm>
          <a:prstGeom prst="rect">
            <a:avLst/>
          </a:prstGeom>
          <a:noFill/>
          <a:ln>
            <a:noFill/>
          </a:ln>
        </p:spPr>
      </p:pic>
      <p:sp>
        <p:nvSpPr>
          <p:cNvPr id="2156" name="Google Shape;2156;p114"/>
          <p:cNvSpPr txBox="1"/>
          <p:nvPr/>
        </p:nvSpPr>
        <p:spPr>
          <a:xfrm>
            <a:off x="262275" y="830800"/>
            <a:ext cx="8752800" cy="12930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600"/>
              </a:spcBef>
              <a:spcAft>
                <a:spcPts val="0"/>
              </a:spcAft>
              <a:buNone/>
            </a:pPr>
            <a:r>
              <a:rPr b="1" lang="tr-TR" sz="2300">
                <a:solidFill>
                  <a:schemeClr val="dk1"/>
                </a:solidFill>
                <a:latin typeface="Calibri"/>
                <a:ea typeface="Calibri"/>
                <a:cs typeface="Calibri"/>
                <a:sym typeface="Calibri"/>
              </a:rPr>
              <a:t>Merge conflicts</a:t>
            </a:r>
            <a:r>
              <a:rPr lang="tr-TR" sz="2300">
                <a:solidFill>
                  <a:schemeClr val="dk1"/>
                </a:solidFill>
                <a:latin typeface="Calibri"/>
                <a:ea typeface="Calibri"/>
                <a:cs typeface="Calibri"/>
                <a:sym typeface="Calibri"/>
              </a:rPr>
              <a:t> happen when you merge branches that have competing commits, and Git needs your help to decide which changes to incorporate in the final merge.</a:t>
            </a:r>
            <a:endParaRPr sz="2300">
              <a:solidFill>
                <a:schemeClr val="dk1"/>
              </a:solidFill>
              <a:latin typeface="Calibri"/>
              <a:ea typeface="Calibri"/>
              <a:cs typeface="Calibri"/>
              <a:sym typeface="Calibri"/>
            </a:endParaRPr>
          </a:p>
        </p:txBody>
      </p:sp>
      <p:pic>
        <p:nvPicPr>
          <p:cNvPr id="2157" name="Google Shape;2157;p114"/>
          <p:cNvPicPr preferRelativeResize="0"/>
          <p:nvPr/>
        </p:nvPicPr>
        <p:blipFill>
          <a:blip r:embed="rId4">
            <a:alphaModFix/>
          </a:blip>
          <a:stretch>
            <a:fillRect/>
          </a:stretch>
        </p:blipFill>
        <p:spPr>
          <a:xfrm>
            <a:off x="3795625" y="2645150"/>
            <a:ext cx="5348375" cy="2010025"/>
          </a:xfrm>
          <a:prstGeom prst="rect">
            <a:avLst/>
          </a:prstGeom>
          <a:noFill/>
          <a:ln>
            <a:noFill/>
          </a:ln>
        </p:spPr>
      </p:pic>
      <p:sp>
        <p:nvSpPr>
          <p:cNvPr id="2158" name="Google Shape;2158;p114"/>
          <p:cNvSpPr txBox="1"/>
          <p:nvPr/>
        </p:nvSpPr>
        <p:spPr>
          <a:xfrm>
            <a:off x="147700" y="2645150"/>
            <a:ext cx="3576600" cy="41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tr-TR" sz="1500">
                <a:solidFill>
                  <a:srgbClr val="980000"/>
                </a:solidFill>
                <a:latin typeface="Barlow"/>
                <a:ea typeface="Barlow"/>
                <a:cs typeface="Barlow"/>
                <a:sym typeface="Barlow"/>
              </a:rPr>
              <a:t>Same files were edited in both branches</a:t>
            </a:r>
            <a:endParaRPr sz="12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115"/>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Github - Merge Conflict</a:t>
            </a:r>
            <a:endParaRPr sz="4000">
              <a:solidFill>
                <a:srgbClr val="741B47"/>
              </a:solidFill>
              <a:latin typeface="Raleway Medium"/>
              <a:ea typeface="Raleway Medium"/>
              <a:cs typeface="Raleway Medium"/>
              <a:sym typeface="Raleway Medium"/>
            </a:endParaRPr>
          </a:p>
        </p:txBody>
      </p:sp>
      <p:sp>
        <p:nvSpPr>
          <p:cNvPr id="2164" name="Google Shape;2164;p115"/>
          <p:cNvSpPr txBox="1"/>
          <p:nvPr>
            <p:ph idx="1" type="body"/>
          </p:nvPr>
        </p:nvSpPr>
        <p:spPr>
          <a:xfrm>
            <a:off x="490200" y="1013625"/>
            <a:ext cx="8088300" cy="1317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b="1" lang="tr-TR" sz="2400">
                <a:solidFill>
                  <a:srgbClr val="666666"/>
                </a:solidFill>
                <a:latin typeface="Calibri"/>
                <a:ea typeface="Calibri"/>
                <a:cs typeface="Calibri"/>
                <a:sym typeface="Calibri"/>
              </a:rPr>
              <a:t>Merge conflicts</a:t>
            </a:r>
            <a:r>
              <a:rPr lang="tr-TR" sz="2400">
                <a:solidFill>
                  <a:srgbClr val="666666"/>
                </a:solidFill>
                <a:latin typeface="Calibri"/>
                <a:ea typeface="Calibri"/>
                <a:cs typeface="Calibri"/>
                <a:sym typeface="Calibri"/>
              </a:rPr>
              <a:t> happen when you merge branches that have competing commits, and Git needs your help to decide which changes to incorporate in the final merge.</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2165" name="Google Shape;2165;p115"/>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2166" name="Google Shape;2166;p115"/>
          <p:cNvPicPr preferRelativeResize="0"/>
          <p:nvPr/>
        </p:nvPicPr>
        <p:blipFill>
          <a:blip r:embed="rId3">
            <a:alphaModFix/>
          </a:blip>
          <a:stretch>
            <a:fillRect/>
          </a:stretch>
        </p:blipFill>
        <p:spPr>
          <a:xfrm>
            <a:off x="1843213" y="2427175"/>
            <a:ext cx="5382280" cy="25071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16"/>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a:t>
            </a:r>
            <a:endParaRPr b="1">
              <a:solidFill>
                <a:srgbClr val="429ED4"/>
              </a:solidFill>
              <a:latin typeface="Calibri"/>
              <a:ea typeface="Calibri"/>
              <a:cs typeface="Calibri"/>
              <a:sym typeface="Calibri"/>
            </a:endParaRPr>
          </a:p>
        </p:txBody>
      </p:sp>
      <p:sp>
        <p:nvSpPr>
          <p:cNvPr id="2172" name="Google Shape;2172;p116"/>
          <p:cNvSpPr txBox="1"/>
          <p:nvPr>
            <p:ph idx="1" type="body"/>
          </p:nvPr>
        </p:nvSpPr>
        <p:spPr>
          <a:xfrm>
            <a:off x="523300" y="1523850"/>
            <a:ext cx="8088300" cy="2679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Github’s feature not Git’s feature</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It allows you to contribute to other projects</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2173" name="Google Shape;2173;p11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117"/>
          <p:cNvSpPr txBox="1"/>
          <p:nvPr>
            <p:ph type="title"/>
          </p:nvPr>
        </p:nvSpPr>
        <p:spPr>
          <a:xfrm>
            <a:off x="457200" y="192650"/>
            <a:ext cx="8154300" cy="61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Github - Pull Request</a:t>
            </a:r>
            <a:endParaRPr b="1">
              <a:solidFill>
                <a:srgbClr val="429ED4"/>
              </a:solidFill>
              <a:latin typeface="Calibri"/>
              <a:ea typeface="Calibri"/>
              <a:cs typeface="Calibri"/>
              <a:sym typeface="Calibri"/>
            </a:endParaRPr>
          </a:p>
        </p:txBody>
      </p:sp>
      <p:sp>
        <p:nvSpPr>
          <p:cNvPr id="2179" name="Google Shape;2179;p117"/>
          <p:cNvSpPr txBox="1"/>
          <p:nvPr>
            <p:ph idx="1" type="body"/>
          </p:nvPr>
        </p:nvSpPr>
        <p:spPr>
          <a:xfrm>
            <a:off x="523300" y="1523850"/>
            <a:ext cx="8088300" cy="2679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chemeClr val="accent4"/>
              </a:buClr>
              <a:buSzPts val="2400"/>
              <a:buFont typeface="Calibri"/>
              <a:buChar char="➔"/>
            </a:pPr>
            <a:r>
              <a:rPr b="1" lang="tr-TR" sz="2400">
                <a:solidFill>
                  <a:srgbClr val="666666"/>
                </a:solidFill>
                <a:latin typeface="Calibri"/>
                <a:ea typeface="Calibri"/>
                <a:cs typeface="Calibri"/>
                <a:sym typeface="Calibri"/>
              </a:rPr>
              <a:t>Pull Requests</a:t>
            </a:r>
            <a:r>
              <a:rPr lang="tr-TR" sz="2400">
                <a:solidFill>
                  <a:srgbClr val="666666"/>
                </a:solidFill>
                <a:latin typeface="Calibri"/>
                <a:ea typeface="Calibri"/>
                <a:cs typeface="Calibri"/>
                <a:sym typeface="Calibri"/>
              </a:rPr>
              <a:t> </a:t>
            </a:r>
            <a:r>
              <a:rPr b="1" lang="tr-TR" sz="2400">
                <a:solidFill>
                  <a:srgbClr val="666666"/>
                </a:solidFill>
                <a:latin typeface="Calibri"/>
                <a:ea typeface="Calibri"/>
                <a:cs typeface="Calibri"/>
                <a:sym typeface="Calibri"/>
              </a:rPr>
              <a:t>(PR)</a:t>
            </a:r>
            <a:r>
              <a:rPr lang="tr-TR" sz="2400">
                <a:solidFill>
                  <a:srgbClr val="666666"/>
                </a:solidFill>
                <a:latin typeface="Calibri"/>
                <a:ea typeface="Calibri"/>
                <a:cs typeface="Calibri"/>
                <a:sym typeface="Calibri"/>
              </a:rPr>
              <a:t> let you tell others about changes you've pushed to a branch in a repository on GitHub</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You create a pull request to propose and collaborate on changes to a repository. These changes are proposed in a branch, which ensures that the master branch only contains finished and approved work.</a:t>
            </a:r>
            <a:endParaRPr sz="2400">
              <a:solidFill>
                <a:srgbClr val="666666"/>
              </a:solidFill>
              <a:latin typeface="Calibri"/>
              <a:ea typeface="Calibri"/>
              <a:cs typeface="Calibri"/>
              <a:sym typeface="Calibri"/>
            </a:endParaRPr>
          </a:p>
          <a:p>
            <a:pPr indent="0" lvl="0" marL="457200" rtl="0" algn="l">
              <a:spcBef>
                <a:spcPts val="600"/>
              </a:spcBef>
              <a:spcAft>
                <a:spcPts val="0"/>
              </a:spcAft>
              <a:buNone/>
            </a:pPr>
            <a:r>
              <a:t/>
            </a:r>
            <a:endParaRPr sz="2400">
              <a:solidFill>
                <a:srgbClr val="666666"/>
              </a:solidFill>
              <a:latin typeface="Calibri"/>
              <a:ea typeface="Calibri"/>
              <a:cs typeface="Calibri"/>
              <a:sym typeface="Calibri"/>
            </a:endParaRPr>
          </a:p>
        </p:txBody>
      </p:sp>
      <p:sp>
        <p:nvSpPr>
          <p:cNvPr id="2180" name="Google Shape;2180;p11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118"/>
          <p:cNvSpPr txBox="1"/>
          <p:nvPr>
            <p:ph type="title"/>
          </p:nvPr>
        </p:nvSpPr>
        <p:spPr>
          <a:xfrm>
            <a:off x="311700" y="64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tr-TR">
                <a:solidFill>
                  <a:srgbClr val="429ED4"/>
                </a:solidFill>
                <a:latin typeface="Calibri"/>
                <a:ea typeface="Calibri"/>
                <a:cs typeface="Calibri"/>
                <a:sym typeface="Calibri"/>
              </a:rPr>
              <a:t>How collaborators communicate?</a:t>
            </a:r>
            <a:endParaRPr b="1">
              <a:solidFill>
                <a:srgbClr val="429ED4"/>
              </a:solidFill>
              <a:latin typeface="Calibri"/>
              <a:ea typeface="Calibri"/>
              <a:cs typeface="Calibri"/>
              <a:sym typeface="Calibri"/>
            </a:endParaRPr>
          </a:p>
        </p:txBody>
      </p:sp>
      <p:sp>
        <p:nvSpPr>
          <p:cNvPr id="2186" name="Google Shape;2186;p11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187" name="Google Shape;2187;p118"/>
          <p:cNvSpPr/>
          <p:nvPr/>
        </p:nvSpPr>
        <p:spPr>
          <a:xfrm>
            <a:off x="11672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18"/>
          <p:cNvSpPr/>
          <p:nvPr/>
        </p:nvSpPr>
        <p:spPr>
          <a:xfrm>
            <a:off x="22340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18"/>
          <p:cNvSpPr/>
          <p:nvPr/>
        </p:nvSpPr>
        <p:spPr>
          <a:xfrm>
            <a:off x="33008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18"/>
          <p:cNvSpPr/>
          <p:nvPr/>
        </p:nvSpPr>
        <p:spPr>
          <a:xfrm>
            <a:off x="5434425" y="1957950"/>
            <a:ext cx="640200" cy="255300"/>
          </a:xfrm>
          <a:prstGeom prst="roundRect">
            <a:avLst>
              <a:gd fmla="val 16667" name="adj"/>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000"/>
              <a:t>master</a:t>
            </a:r>
            <a:endParaRPr sz="1000"/>
          </a:p>
        </p:txBody>
      </p:sp>
      <p:sp>
        <p:nvSpPr>
          <p:cNvPr id="2191" name="Google Shape;2191;p118"/>
          <p:cNvSpPr/>
          <p:nvPr/>
        </p:nvSpPr>
        <p:spPr>
          <a:xfrm>
            <a:off x="42914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18"/>
          <p:cNvSpPr/>
          <p:nvPr/>
        </p:nvSpPr>
        <p:spPr>
          <a:xfrm>
            <a:off x="53582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18"/>
          <p:cNvSpPr/>
          <p:nvPr/>
        </p:nvSpPr>
        <p:spPr>
          <a:xfrm>
            <a:off x="6425025" y="3301650"/>
            <a:ext cx="640200" cy="3594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4" name="Google Shape;2194;p118"/>
          <p:cNvCxnSpPr>
            <a:stCxn id="2188" idx="1"/>
            <a:endCxn id="2187" idx="3"/>
          </p:cNvCxnSpPr>
          <p:nvPr/>
        </p:nvCxnSpPr>
        <p:spPr>
          <a:xfrm rot="10800000">
            <a:off x="18074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95" name="Google Shape;2195;p118"/>
          <p:cNvCxnSpPr>
            <a:stCxn id="2189" idx="1"/>
            <a:endCxn id="2188" idx="3"/>
          </p:cNvCxnSpPr>
          <p:nvPr/>
        </p:nvCxnSpPr>
        <p:spPr>
          <a:xfrm rot="10800000">
            <a:off x="28742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96" name="Google Shape;2196;p118"/>
          <p:cNvCxnSpPr/>
          <p:nvPr/>
        </p:nvCxnSpPr>
        <p:spPr>
          <a:xfrm>
            <a:off x="5754525" y="2213250"/>
            <a:ext cx="0" cy="250200"/>
          </a:xfrm>
          <a:prstGeom prst="straightConnector1">
            <a:avLst/>
          </a:prstGeom>
          <a:noFill/>
          <a:ln cap="flat" cmpd="sng" w="9525">
            <a:solidFill>
              <a:srgbClr val="000000"/>
            </a:solidFill>
            <a:prstDash val="solid"/>
            <a:round/>
            <a:headEnd len="med" w="med" type="none"/>
            <a:tailEnd len="med" w="med" type="triangle"/>
          </a:ln>
        </p:spPr>
      </p:cxnSp>
      <p:cxnSp>
        <p:nvCxnSpPr>
          <p:cNvPr id="2197" name="Google Shape;2197;p118"/>
          <p:cNvCxnSpPr/>
          <p:nvPr/>
        </p:nvCxnSpPr>
        <p:spPr>
          <a:xfrm rot="10800000">
            <a:off x="59984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98" name="Google Shape;2198;p118"/>
          <p:cNvCxnSpPr/>
          <p:nvPr/>
        </p:nvCxnSpPr>
        <p:spPr>
          <a:xfrm rot="10800000">
            <a:off x="4931625" y="3481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199" name="Google Shape;2199;p118"/>
          <p:cNvCxnSpPr>
            <a:stCxn id="2191" idx="1"/>
            <a:endCxn id="2189" idx="2"/>
          </p:cNvCxnSpPr>
          <p:nvPr/>
        </p:nvCxnSpPr>
        <p:spPr>
          <a:xfrm rot="10800000">
            <a:off x="3620925" y="2822850"/>
            <a:ext cx="670500" cy="658500"/>
          </a:xfrm>
          <a:prstGeom prst="bentConnector2">
            <a:avLst/>
          </a:prstGeom>
          <a:noFill/>
          <a:ln cap="flat" cmpd="sng" w="9525">
            <a:solidFill>
              <a:srgbClr val="000000"/>
            </a:solidFill>
            <a:prstDash val="solid"/>
            <a:round/>
            <a:headEnd len="med" w="med" type="none"/>
            <a:tailEnd len="med" w="med" type="none"/>
          </a:ln>
        </p:spPr>
      </p:cxnSp>
      <p:sp>
        <p:nvSpPr>
          <p:cNvPr id="2200" name="Google Shape;2200;p118"/>
          <p:cNvSpPr/>
          <p:nvPr/>
        </p:nvSpPr>
        <p:spPr>
          <a:xfrm>
            <a:off x="6348825" y="3862950"/>
            <a:ext cx="794400" cy="2553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feature-1</a:t>
            </a:r>
            <a:endParaRPr b="1" sz="1000"/>
          </a:p>
        </p:txBody>
      </p:sp>
      <p:cxnSp>
        <p:nvCxnSpPr>
          <p:cNvPr id="2201" name="Google Shape;2201;p118"/>
          <p:cNvCxnSpPr>
            <a:stCxn id="2200" idx="0"/>
            <a:endCxn id="2193" idx="2"/>
          </p:cNvCxnSpPr>
          <p:nvPr/>
        </p:nvCxnSpPr>
        <p:spPr>
          <a:xfrm rot="10800000">
            <a:off x="6745125" y="3661050"/>
            <a:ext cx="900" cy="201900"/>
          </a:xfrm>
          <a:prstGeom prst="straightConnector1">
            <a:avLst/>
          </a:prstGeom>
          <a:noFill/>
          <a:ln cap="flat" cmpd="sng" w="9525">
            <a:solidFill>
              <a:srgbClr val="000000"/>
            </a:solidFill>
            <a:prstDash val="solid"/>
            <a:round/>
            <a:headEnd len="med" w="med" type="none"/>
            <a:tailEnd len="med" w="med" type="triangle"/>
          </a:ln>
        </p:spPr>
      </p:cxnSp>
      <p:sp>
        <p:nvSpPr>
          <p:cNvPr id="2202" name="Google Shape;2202;p118"/>
          <p:cNvSpPr txBox="1"/>
          <p:nvPr/>
        </p:nvSpPr>
        <p:spPr>
          <a:xfrm>
            <a:off x="5922225" y="9153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Mike</a:t>
            </a:r>
            <a:endParaRPr b="1" sz="1000">
              <a:latin typeface="Barlow"/>
              <a:ea typeface="Barlow"/>
              <a:cs typeface="Barlow"/>
              <a:sym typeface="Barlow"/>
            </a:endParaRPr>
          </a:p>
        </p:txBody>
      </p:sp>
      <p:cxnSp>
        <p:nvCxnSpPr>
          <p:cNvPr id="2203" name="Google Shape;2203;p118"/>
          <p:cNvCxnSpPr/>
          <p:nvPr/>
        </p:nvCxnSpPr>
        <p:spPr>
          <a:xfrm>
            <a:off x="325250" y="4398775"/>
            <a:ext cx="8101200" cy="10800"/>
          </a:xfrm>
          <a:prstGeom prst="straightConnector1">
            <a:avLst/>
          </a:prstGeom>
          <a:noFill/>
          <a:ln cap="flat" cmpd="sng" w="28575">
            <a:solidFill>
              <a:schemeClr val="dk2"/>
            </a:solidFill>
            <a:prstDash val="solid"/>
            <a:round/>
            <a:headEnd len="med" w="med" type="none"/>
            <a:tailEnd len="med" w="med" type="triangle"/>
          </a:ln>
        </p:spPr>
      </p:cxnSp>
      <p:sp>
        <p:nvSpPr>
          <p:cNvPr id="2204" name="Google Shape;2204;p118"/>
          <p:cNvSpPr txBox="1"/>
          <p:nvPr/>
        </p:nvSpPr>
        <p:spPr>
          <a:xfrm>
            <a:off x="3722300" y="4409575"/>
            <a:ext cx="728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rgbClr val="274E13"/>
                </a:solidFill>
                <a:latin typeface="Barlow"/>
                <a:ea typeface="Barlow"/>
                <a:cs typeface="Barlow"/>
                <a:sym typeface="Barlow"/>
              </a:rPr>
              <a:t>Time</a:t>
            </a:r>
            <a:endParaRPr b="1">
              <a:solidFill>
                <a:srgbClr val="274E13"/>
              </a:solidFill>
              <a:latin typeface="Barlow"/>
              <a:ea typeface="Barlow"/>
              <a:cs typeface="Barlow"/>
              <a:sym typeface="Barlow"/>
            </a:endParaRPr>
          </a:p>
        </p:txBody>
      </p:sp>
      <p:sp>
        <p:nvSpPr>
          <p:cNvPr id="2205" name="Google Shape;2205;p118"/>
          <p:cNvSpPr/>
          <p:nvPr/>
        </p:nvSpPr>
        <p:spPr>
          <a:xfrm>
            <a:off x="43676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18"/>
          <p:cNvSpPr/>
          <p:nvPr/>
        </p:nvSpPr>
        <p:spPr>
          <a:xfrm>
            <a:off x="5434425" y="2463450"/>
            <a:ext cx="640200" cy="3594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7" name="Google Shape;2207;p118"/>
          <p:cNvCxnSpPr>
            <a:stCxn id="2205" idx="1"/>
          </p:cNvCxnSpPr>
          <p:nvPr/>
        </p:nvCxnSpPr>
        <p:spPr>
          <a:xfrm rot="10800000">
            <a:off x="3941025" y="26431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208" name="Google Shape;2208;p118"/>
          <p:cNvCxnSpPr>
            <a:stCxn id="2206" idx="1"/>
            <a:endCxn id="2205" idx="3"/>
          </p:cNvCxnSpPr>
          <p:nvPr/>
        </p:nvCxnSpPr>
        <p:spPr>
          <a:xfrm rot="10800000">
            <a:off x="5007825" y="2643150"/>
            <a:ext cx="426600" cy="0"/>
          </a:xfrm>
          <a:prstGeom prst="straightConnector1">
            <a:avLst/>
          </a:prstGeom>
          <a:noFill/>
          <a:ln cap="flat" cmpd="sng" w="9525">
            <a:solidFill>
              <a:srgbClr val="000000"/>
            </a:solidFill>
            <a:prstDash val="solid"/>
            <a:round/>
            <a:headEnd len="med" w="med" type="none"/>
            <a:tailEnd len="med" w="med" type="triangle"/>
          </a:ln>
        </p:spPr>
      </p:cxnSp>
      <p:sp>
        <p:nvSpPr>
          <p:cNvPr id="2209" name="Google Shape;2209;p118"/>
          <p:cNvSpPr/>
          <p:nvPr/>
        </p:nvSpPr>
        <p:spPr>
          <a:xfrm>
            <a:off x="29198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18"/>
          <p:cNvSpPr/>
          <p:nvPr/>
        </p:nvSpPr>
        <p:spPr>
          <a:xfrm>
            <a:off x="39866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18"/>
          <p:cNvSpPr/>
          <p:nvPr/>
        </p:nvSpPr>
        <p:spPr>
          <a:xfrm>
            <a:off x="5053425" y="1396650"/>
            <a:ext cx="640200" cy="359400"/>
          </a:xfrm>
          <a:prstGeom prst="roundRect">
            <a:avLst>
              <a:gd fmla="val 16667" name="adj"/>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2" name="Google Shape;2212;p118"/>
          <p:cNvCxnSpPr>
            <a:stCxn id="2210" idx="1"/>
          </p:cNvCxnSpPr>
          <p:nvPr/>
        </p:nvCxnSpPr>
        <p:spPr>
          <a:xfrm rot="10800000">
            <a:off x="35600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213" name="Google Shape;2213;p118"/>
          <p:cNvCxnSpPr>
            <a:stCxn id="2211" idx="1"/>
            <a:endCxn id="2210" idx="3"/>
          </p:cNvCxnSpPr>
          <p:nvPr/>
        </p:nvCxnSpPr>
        <p:spPr>
          <a:xfrm rot="10800000">
            <a:off x="4626825" y="1576350"/>
            <a:ext cx="426600" cy="0"/>
          </a:xfrm>
          <a:prstGeom prst="straightConnector1">
            <a:avLst/>
          </a:prstGeom>
          <a:noFill/>
          <a:ln cap="flat" cmpd="sng" w="9525">
            <a:solidFill>
              <a:srgbClr val="000000"/>
            </a:solidFill>
            <a:prstDash val="solid"/>
            <a:round/>
            <a:headEnd len="med" w="med" type="none"/>
            <a:tailEnd len="med" w="med" type="triangle"/>
          </a:ln>
        </p:spPr>
      </p:cxnSp>
      <p:cxnSp>
        <p:nvCxnSpPr>
          <p:cNvPr id="2214" name="Google Shape;2214;p118"/>
          <p:cNvCxnSpPr>
            <a:stCxn id="2209" idx="1"/>
            <a:endCxn id="2188" idx="0"/>
          </p:cNvCxnSpPr>
          <p:nvPr/>
        </p:nvCxnSpPr>
        <p:spPr>
          <a:xfrm flipH="1">
            <a:off x="2554125" y="1576350"/>
            <a:ext cx="365700" cy="887100"/>
          </a:xfrm>
          <a:prstGeom prst="bentConnector2">
            <a:avLst/>
          </a:prstGeom>
          <a:noFill/>
          <a:ln cap="flat" cmpd="sng" w="9525">
            <a:solidFill>
              <a:srgbClr val="000000"/>
            </a:solidFill>
            <a:prstDash val="solid"/>
            <a:round/>
            <a:headEnd len="med" w="med" type="none"/>
            <a:tailEnd len="med" w="med" type="triangle"/>
          </a:ln>
        </p:spPr>
      </p:cxnSp>
      <p:sp>
        <p:nvSpPr>
          <p:cNvPr id="2215" name="Google Shape;2215;p118"/>
          <p:cNvSpPr/>
          <p:nvPr/>
        </p:nvSpPr>
        <p:spPr>
          <a:xfrm>
            <a:off x="4977225" y="967350"/>
            <a:ext cx="794400" cy="255300"/>
          </a:xfrm>
          <a:prstGeom prst="roundRect">
            <a:avLst>
              <a:gd fmla="val 16667" name="adj"/>
            </a:avLst>
          </a:prstGeom>
          <a:solidFill>
            <a:srgbClr val="A64D7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000"/>
              <a:t>feature-2</a:t>
            </a:r>
            <a:endParaRPr b="1" sz="1000"/>
          </a:p>
        </p:txBody>
      </p:sp>
      <p:sp>
        <p:nvSpPr>
          <p:cNvPr id="2216" name="Google Shape;2216;p118"/>
          <p:cNvSpPr txBox="1"/>
          <p:nvPr/>
        </p:nvSpPr>
        <p:spPr>
          <a:xfrm>
            <a:off x="7141425" y="3277500"/>
            <a:ext cx="489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000">
                <a:latin typeface="Barlow"/>
                <a:ea typeface="Barlow"/>
                <a:cs typeface="Barlow"/>
                <a:sym typeface="Barlow"/>
              </a:rPr>
              <a:t>Jane</a:t>
            </a:r>
            <a:endParaRPr b="1" sz="1000">
              <a:latin typeface="Barlow"/>
              <a:ea typeface="Barlow"/>
              <a:cs typeface="Barlow"/>
              <a:sym typeface="Barlow"/>
            </a:endParaRPr>
          </a:p>
        </p:txBody>
      </p:sp>
      <p:cxnSp>
        <p:nvCxnSpPr>
          <p:cNvPr id="2217" name="Google Shape;2217;p118"/>
          <p:cNvCxnSpPr>
            <a:stCxn id="2215" idx="2"/>
            <a:endCxn id="2211" idx="0"/>
          </p:cNvCxnSpPr>
          <p:nvPr/>
        </p:nvCxnSpPr>
        <p:spPr>
          <a:xfrm flipH="1">
            <a:off x="5373525" y="1222650"/>
            <a:ext cx="900" cy="174000"/>
          </a:xfrm>
          <a:prstGeom prst="straightConnector1">
            <a:avLst/>
          </a:prstGeom>
          <a:noFill/>
          <a:ln cap="flat" cmpd="sng" w="9525">
            <a:solidFill>
              <a:srgbClr val="000000"/>
            </a:solidFill>
            <a:prstDash val="solid"/>
            <a:round/>
            <a:headEnd len="med" w="med" type="none"/>
            <a:tailEnd len="med" w="med" type="triangle"/>
          </a:ln>
        </p:spPr>
      </p:cxnSp>
      <p:cxnSp>
        <p:nvCxnSpPr>
          <p:cNvPr id="2218" name="Google Shape;2218;p118"/>
          <p:cNvCxnSpPr>
            <a:stCxn id="2187" idx="1"/>
          </p:cNvCxnSpPr>
          <p:nvPr/>
        </p:nvCxnSpPr>
        <p:spPr>
          <a:xfrm flipH="1">
            <a:off x="710625" y="2643150"/>
            <a:ext cx="456600" cy="42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